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68" r:id="rId2"/>
    <p:sldId id="354" r:id="rId3"/>
    <p:sldId id="358" r:id="rId4"/>
    <p:sldId id="310" r:id="rId5"/>
    <p:sldId id="259" r:id="rId6"/>
    <p:sldId id="289" r:id="rId7"/>
    <p:sldId id="343" r:id="rId8"/>
    <p:sldId id="355" r:id="rId9"/>
    <p:sldId id="356" r:id="rId10"/>
    <p:sldId id="380" r:id="rId11"/>
    <p:sldId id="381" r:id="rId12"/>
    <p:sldId id="382" r:id="rId13"/>
    <p:sldId id="383" r:id="rId14"/>
    <p:sldId id="371" r:id="rId15"/>
    <p:sldId id="372" r:id="rId16"/>
    <p:sldId id="378" r:id="rId17"/>
    <p:sldId id="379" r:id="rId18"/>
    <p:sldId id="384" r:id="rId19"/>
    <p:sldId id="385" r:id="rId20"/>
    <p:sldId id="386" r:id="rId21"/>
  </p:sldIdLst>
  <p:sldSz cx="9144000" cy="6858000" type="screen4x3"/>
  <p:notesSz cx="6934200" cy="92329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00"/>
    <a:srgbClr val="FF00FF"/>
    <a:srgbClr val="0000FF"/>
    <a:srgbClr val="66FF99"/>
    <a:srgbClr val="DDDDDD"/>
    <a:srgbClr val="CC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29" autoAdjust="0"/>
    <p:restoredTop sz="94660"/>
  </p:normalViewPr>
  <p:slideViewPr>
    <p:cSldViewPr>
      <p:cViewPr varScale="1">
        <p:scale>
          <a:sx n="61" d="100"/>
          <a:sy n="61" d="100"/>
        </p:scale>
        <p:origin x="-60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16739"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6740"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16741"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E9D36CE-2760-462F-8AAF-B47982640AF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24931"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4932" name="Rectangle 4"/>
          <p:cNvSpPr>
            <a:spLocks noRo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ffectLst/>
        </p:spPr>
      </p:sp>
      <p:sp>
        <p:nvSpPr>
          <p:cNvPr id="124933"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4"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24935"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2BF0B9A-9ACA-47C5-BE18-C6E77DE5BDE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34A41-B137-460C-9992-C1B1A95B4B24}" type="slidenum">
              <a:rPr lang="en-US"/>
              <a:pPr/>
              <a:t>7</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GSA</a:t>
            </a:r>
          </a:p>
          <a:p>
            <a:pPr>
              <a:buFontTx/>
              <a:buChar char="•"/>
            </a:pPr>
            <a:r>
              <a:rPr lang="en-US"/>
              <a:t>Brad talks to this</a:t>
            </a:r>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3" name="Object 9"/>
          <p:cNvGraphicFramePr>
            <a:graphicFrameLocks noChangeAspect="1"/>
          </p:cNvGraphicFramePr>
          <p:nvPr/>
        </p:nvGraphicFramePr>
        <p:xfrm>
          <a:off x="228600" y="228600"/>
          <a:ext cx="1600200" cy="1160463"/>
        </p:xfrm>
        <a:graphic>
          <a:graphicData uri="http://schemas.openxmlformats.org/presentationml/2006/ole">
            <p:oleObj spid="_x0000_s1033" name="Photo Editor Photo" r:id="rId15" imgW="2876190" imgH="2085714" progId="MSPhotoEd.3">
              <p:embed/>
            </p:oleObj>
          </a:graphicData>
        </a:graphic>
      </p:graphicFrame>
      <p:pic>
        <p:nvPicPr>
          <p:cNvPr id="1034" name="Picture 10" descr="kcp powerpoint footer"/>
          <p:cNvPicPr>
            <a:picLocks noChangeAspect="1" noChangeArrowheads="1"/>
          </p:cNvPicPr>
          <p:nvPr userDrawn="1"/>
        </p:nvPicPr>
        <p:blipFill>
          <a:blip r:embed="rId16" cstate="print"/>
          <a:srcRect/>
          <a:stretch>
            <a:fillRect/>
          </a:stretch>
        </p:blipFill>
        <p:spPr bwMode="auto">
          <a:xfrm>
            <a:off x="0" y="6165850"/>
            <a:ext cx="9144000" cy="6889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533400" y="24384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200" b="1"/>
              <a:t>Kansas City Plant Transformation </a:t>
            </a:r>
            <a:br>
              <a:rPr lang="en-US" sz="3200" b="1"/>
            </a:br>
            <a:r>
              <a:rPr lang="en-US" sz="3200" b="1"/>
              <a:t>and </a:t>
            </a:r>
            <a:br>
              <a:rPr lang="en-US" sz="3200" b="1"/>
            </a:br>
            <a:r>
              <a:rPr lang="en-US" sz="3200" b="1"/>
              <a:t>Inventory Reduction</a:t>
            </a:r>
          </a:p>
        </p:txBody>
      </p:sp>
      <p:sp>
        <p:nvSpPr>
          <p:cNvPr id="165892" name="Text Box 4"/>
          <p:cNvSpPr txBox="1">
            <a:spLocks noChangeArrowheads="1"/>
          </p:cNvSpPr>
          <p:nvPr/>
        </p:nvSpPr>
        <p:spPr bwMode="auto">
          <a:xfrm>
            <a:off x="6400800" y="4267200"/>
            <a:ext cx="4267200" cy="1262063"/>
          </a:xfrm>
          <a:prstGeom prst="rect">
            <a:avLst/>
          </a:prstGeom>
          <a:noFill/>
          <a:ln w="9525">
            <a:noFill/>
            <a:miter lim="800000"/>
            <a:headEnd/>
            <a:tailEnd/>
          </a:ln>
          <a:effectLst/>
        </p:spPr>
        <p:txBody>
          <a:bodyPr>
            <a:spAutoFit/>
          </a:bodyPr>
          <a:lstStyle/>
          <a:p>
            <a:pPr algn="l">
              <a:spcBef>
                <a:spcPct val="50000"/>
              </a:spcBef>
            </a:pPr>
            <a:r>
              <a:rPr lang="en-US" sz="1400" b="1" i="1"/>
              <a:t>Nancy Turner</a:t>
            </a:r>
          </a:p>
          <a:p>
            <a:pPr algn="l">
              <a:spcBef>
                <a:spcPct val="50000"/>
              </a:spcBef>
            </a:pPr>
            <a:r>
              <a:rPr lang="en-US" sz="1400" b="1" i="1"/>
              <a:t>Manager, Inventory Mgmt.</a:t>
            </a:r>
          </a:p>
          <a:p>
            <a:pPr algn="l">
              <a:spcBef>
                <a:spcPct val="50000"/>
              </a:spcBef>
            </a:pPr>
            <a:r>
              <a:rPr lang="en-US" sz="1400" b="1" i="1"/>
              <a:t>Kansas City Plant</a:t>
            </a:r>
          </a:p>
          <a:p>
            <a:pPr algn="l">
              <a:spcBef>
                <a:spcPct val="50000"/>
              </a:spcBef>
            </a:pPr>
            <a:r>
              <a:rPr lang="en-US" sz="1400" b="1" i="1"/>
              <a:t>816-997-4983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Text Box 5"/>
          <p:cNvSpPr txBox="1">
            <a:spLocks noChangeArrowheads="1"/>
          </p:cNvSpPr>
          <p:nvPr/>
        </p:nvSpPr>
        <p:spPr bwMode="auto">
          <a:xfrm>
            <a:off x="609600" y="1524000"/>
            <a:ext cx="78486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83302" name="Rectangle 6"/>
          <p:cNvSpPr>
            <a:spLocks noChangeArrowheads="1"/>
          </p:cNvSpPr>
          <p:nvPr/>
        </p:nvSpPr>
        <p:spPr bwMode="auto">
          <a:xfrm>
            <a:off x="2276475" y="274638"/>
            <a:ext cx="5505450" cy="1143000"/>
          </a:xfrm>
          <a:prstGeom prst="rect">
            <a:avLst/>
          </a:prstGeom>
          <a:noFill/>
          <a:ln w="9525">
            <a:noFill/>
            <a:miter lim="800000"/>
            <a:headEnd/>
            <a:tailEnd/>
          </a:ln>
          <a:effectLst/>
        </p:spPr>
        <p:txBody>
          <a:bodyPr anchor="ctr"/>
          <a:lstStyle/>
          <a:p>
            <a:r>
              <a:rPr lang="en-US" sz="2800" b="1">
                <a:solidFill>
                  <a:srgbClr val="FF0000"/>
                </a:solidFill>
              </a:rPr>
              <a:t>KCP Inventory Reduction</a:t>
            </a:r>
          </a:p>
        </p:txBody>
      </p:sp>
      <p:sp>
        <p:nvSpPr>
          <p:cNvPr id="183303" name="Rectangle 7"/>
          <p:cNvSpPr>
            <a:spLocks noGrp="1" noChangeArrowheads="1"/>
          </p:cNvSpPr>
          <p:nvPr>
            <p:ph type="body" idx="1"/>
          </p:nvPr>
        </p:nvSpPr>
        <p:spPr bwMode="auto">
          <a:xfrm>
            <a:off x="457200" y="1600200"/>
            <a:ext cx="8229600" cy="4059238"/>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z="2400" i="1">
                <a:solidFill>
                  <a:srgbClr val="0000FF"/>
                </a:solidFill>
              </a:rPr>
              <a:t>Inventory Reduction Plan</a:t>
            </a:r>
          </a:p>
          <a:p>
            <a:pPr lvl="1"/>
            <a:r>
              <a:rPr lang="en-US" sz="2000"/>
              <a:t>Move from 300,000 sq. ft. to 66,000 sq. ft. (78% reduction in storage space)</a:t>
            </a:r>
          </a:p>
          <a:p>
            <a:pPr lvl="1"/>
            <a:r>
              <a:rPr lang="en-US" sz="2000"/>
              <a:t>Storage space reduction will be achieved through the following methods</a:t>
            </a:r>
          </a:p>
          <a:p>
            <a:pPr lvl="2"/>
            <a:r>
              <a:rPr lang="en-US" sz="2000" b="1"/>
              <a:t>Identifying and disposing of unneeded materials</a:t>
            </a:r>
          </a:p>
          <a:p>
            <a:pPr lvl="2"/>
            <a:r>
              <a:rPr lang="en-US" sz="2000" b="1"/>
              <a:t>Establishing a storage cost charging process for inventory</a:t>
            </a:r>
          </a:p>
          <a:p>
            <a:pPr lvl="2"/>
            <a:r>
              <a:rPr lang="en-US" sz="2000" b="1"/>
              <a:t>Utilizing alternative methods to acquire needed operating supplies</a:t>
            </a:r>
          </a:p>
          <a:p>
            <a:pPr lvl="2"/>
            <a:r>
              <a:rPr lang="en-US" sz="2000" b="1"/>
              <a:t>More efficient methods of storage and consolidation.</a:t>
            </a:r>
            <a:r>
              <a:rPr lang="en-US" sz="2000"/>
              <a:t> </a:t>
            </a:r>
          </a:p>
        </p:txBody>
      </p:sp>
      <p:sp>
        <p:nvSpPr>
          <p:cNvPr id="183304" name="Rectangle 8"/>
          <p:cNvSpPr>
            <a:spLocks noChangeArrowheads="1"/>
          </p:cNvSpPr>
          <p:nvPr/>
        </p:nvSpPr>
        <p:spPr bwMode="auto">
          <a:xfrm>
            <a:off x="457200" y="1524000"/>
            <a:ext cx="8229600" cy="41910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609600" y="1524000"/>
            <a:ext cx="78486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184323" name="Rectangle 3"/>
          <p:cNvSpPr>
            <a:spLocks noChangeArrowheads="1"/>
          </p:cNvSpPr>
          <p:nvPr/>
        </p:nvSpPr>
        <p:spPr bwMode="auto">
          <a:xfrm>
            <a:off x="2276475" y="274638"/>
            <a:ext cx="5505450" cy="1143000"/>
          </a:xfrm>
          <a:prstGeom prst="rect">
            <a:avLst/>
          </a:prstGeom>
          <a:noFill/>
          <a:ln w="9525">
            <a:noFill/>
            <a:miter lim="800000"/>
            <a:headEnd/>
            <a:tailEnd/>
          </a:ln>
          <a:effectLst/>
        </p:spPr>
        <p:txBody>
          <a:bodyPr anchor="ctr"/>
          <a:lstStyle/>
          <a:p>
            <a:r>
              <a:rPr lang="en-US" sz="2800" b="1">
                <a:solidFill>
                  <a:srgbClr val="FF0000"/>
                </a:solidFill>
              </a:rPr>
              <a:t>KCP Inventory Reduction</a:t>
            </a:r>
          </a:p>
        </p:txBody>
      </p:sp>
      <p:pic>
        <p:nvPicPr>
          <p:cNvPr id="184327" name="Picture 7"/>
          <p:cNvPicPr>
            <a:picLocks noChangeAspect="1" noChangeArrowheads="1"/>
          </p:cNvPicPr>
          <p:nvPr/>
        </p:nvPicPr>
        <p:blipFill>
          <a:blip r:embed="rId2"/>
          <a:srcRect/>
          <a:stretch>
            <a:fillRect/>
          </a:stretch>
        </p:blipFill>
        <p:spPr bwMode="auto">
          <a:xfrm>
            <a:off x="1228725" y="1552575"/>
            <a:ext cx="7219950"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ChangeArrowheads="1"/>
          </p:cNvSpPr>
          <p:nvPr/>
        </p:nvSpPr>
        <p:spPr bwMode="auto">
          <a:xfrm>
            <a:off x="2057400" y="304800"/>
            <a:ext cx="5505450" cy="1143000"/>
          </a:xfrm>
          <a:prstGeom prst="rect">
            <a:avLst/>
          </a:prstGeom>
          <a:noFill/>
          <a:ln w="9525">
            <a:noFill/>
            <a:miter lim="800000"/>
            <a:headEnd/>
            <a:tailEnd/>
          </a:ln>
          <a:effectLst/>
        </p:spPr>
        <p:txBody>
          <a:bodyPr anchor="ctr"/>
          <a:lstStyle/>
          <a:p>
            <a:r>
              <a:rPr lang="en-US" sz="2800" b="1">
                <a:solidFill>
                  <a:srgbClr val="FF0000"/>
                </a:solidFill>
              </a:rPr>
              <a:t>KCP Inventory Reduction</a:t>
            </a:r>
          </a:p>
        </p:txBody>
      </p:sp>
      <p:sp>
        <p:nvSpPr>
          <p:cNvPr id="185352" name="Rectangle 8"/>
          <p:cNvSpPr>
            <a:spLocks noGrp="1" noChangeArrowheads="1"/>
          </p:cNvSpPr>
          <p:nvPr>
            <p:ph type="body" idx="1"/>
          </p:nvPr>
        </p:nvSpPr>
        <p:spPr bwMode="auto">
          <a:xfrm>
            <a:off x="533400" y="1524000"/>
            <a:ext cx="8229600" cy="4211638"/>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Ø"/>
            </a:pPr>
            <a:r>
              <a:rPr lang="en-US" sz="2400" i="1">
                <a:solidFill>
                  <a:srgbClr val="0000FF"/>
                </a:solidFill>
              </a:rPr>
              <a:t>Inventory Reduction Execution Process</a:t>
            </a:r>
          </a:p>
          <a:p>
            <a:pPr lvl="1">
              <a:lnSpc>
                <a:spcPct val="90000"/>
              </a:lnSpc>
            </a:pPr>
            <a:r>
              <a:rPr lang="en-US" sz="2400"/>
              <a:t>Identify surplus material candidates</a:t>
            </a:r>
          </a:p>
          <a:p>
            <a:pPr lvl="2">
              <a:lnSpc>
                <a:spcPct val="90000"/>
              </a:lnSpc>
            </a:pPr>
            <a:r>
              <a:rPr lang="en-US" sz="2000" b="1"/>
              <a:t>KCP surplus inventory consists of items related to enduring stockpile program support and surveillance activities, in excess of known and planned requirements</a:t>
            </a:r>
            <a:endParaRPr lang="en-US" sz="2000"/>
          </a:p>
          <a:p>
            <a:pPr lvl="1">
              <a:lnSpc>
                <a:spcPct val="90000"/>
              </a:lnSpc>
            </a:pPr>
            <a:r>
              <a:rPr lang="en-US" sz="2400"/>
              <a:t>Internal review with KCP engineering and program management</a:t>
            </a:r>
          </a:p>
          <a:p>
            <a:pPr lvl="2">
              <a:lnSpc>
                <a:spcPct val="90000"/>
              </a:lnSpc>
            </a:pPr>
            <a:r>
              <a:rPr lang="en-US" sz="2000" b="1"/>
              <a:t>Includes discussion with DA counterparts</a:t>
            </a:r>
          </a:p>
          <a:p>
            <a:pPr lvl="1">
              <a:lnSpc>
                <a:spcPct val="90000"/>
              </a:lnSpc>
            </a:pPr>
            <a:r>
              <a:rPr lang="en-US" sz="2400"/>
              <a:t>Send request to excess to NNSA/AL for review and complex wide circulation </a:t>
            </a:r>
          </a:p>
          <a:p>
            <a:pPr lvl="1">
              <a:lnSpc>
                <a:spcPct val="90000"/>
              </a:lnSpc>
            </a:pPr>
            <a:r>
              <a:rPr lang="en-US" sz="2400"/>
              <a:t>Execute disposal of unneeded materials</a:t>
            </a:r>
          </a:p>
          <a:p>
            <a:pPr lvl="2">
              <a:lnSpc>
                <a:spcPct val="90000"/>
              </a:lnSpc>
            </a:pPr>
            <a:endParaRPr lang="en-US" sz="1800"/>
          </a:p>
        </p:txBody>
      </p:sp>
      <p:sp>
        <p:nvSpPr>
          <p:cNvPr id="185356" name="Rectangle 12"/>
          <p:cNvSpPr>
            <a:spLocks noChangeArrowheads="1"/>
          </p:cNvSpPr>
          <p:nvPr/>
        </p:nvSpPr>
        <p:spPr bwMode="auto">
          <a:xfrm>
            <a:off x="457200" y="1447800"/>
            <a:ext cx="8382000" cy="4343400"/>
          </a:xfrm>
          <a:prstGeom prst="rect">
            <a:avLst/>
          </a:prstGeom>
          <a:noFill/>
          <a:ln w="9525"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2276475" y="274638"/>
            <a:ext cx="5505450" cy="1143000"/>
          </a:xfrm>
          <a:prstGeom prst="rect">
            <a:avLst/>
          </a:prstGeom>
          <a:noFill/>
          <a:ln w="9525">
            <a:noFill/>
            <a:miter lim="800000"/>
            <a:headEnd/>
            <a:tailEnd/>
          </a:ln>
          <a:effectLst/>
        </p:spPr>
        <p:txBody>
          <a:bodyPr anchor="ctr"/>
          <a:lstStyle/>
          <a:p>
            <a:r>
              <a:rPr lang="en-US" sz="2800" b="1">
                <a:solidFill>
                  <a:srgbClr val="FF0000"/>
                </a:solidFill>
              </a:rPr>
              <a:t>KCP Inventory Reduction</a:t>
            </a:r>
          </a:p>
        </p:txBody>
      </p:sp>
      <p:sp>
        <p:nvSpPr>
          <p:cNvPr id="186374" name="Rectangle 6"/>
          <p:cNvSpPr>
            <a:spLocks noGrp="1" noChangeArrowheads="1"/>
          </p:cNvSpPr>
          <p:nvPr>
            <p:ph type="body" idx="1"/>
          </p:nvPr>
        </p:nvSpPr>
        <p:spPr bwMode="auto">
          <a:xfrm>
            <a:off x="457200" y="1600200"/>
            <a:ext cx="8458200" cy="3725863"/>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z="2400" i="1">
                <a:solidFill>
                  <a:srgbClr val="0000FF"/>
                </a:solidFill>
              </a:rPr>
              <a:t>Disposal of approved excess material</a:t>
            </a:r>
          </a:p>
          <a:p>
            <a:pPr lvl="1"/>
            <a:r>
              <a:rPr lang="en-US" sz="2000"/>
              <a:t>KCP utilizes Excess &amp; Reclamation guidelines per nonproliferation treaty and federal regulations</a:t>
            </a:r>
          </a:p>
          <a:p>
            <a:pPr lvl="1"/>
            <a:r>
              <a:rPr lang="en-US" sz="2000"/>
              <a:t>Joe Gazda memo (5/8/06) – organizations requesting to preserve inventory in excess of requirements must submit written request through NA-122 and will have the following options: </a:t>
            </a:r>
          </a:p>
          <a:p>
            <a:pPr lvl="2"/>
            <a:r>
              <a:rPr lang="en-US" sz="2000" b="1"/>
              <a:t>Become custodian of the items at their site </a:t>
            </a:r>
          </a:p>
          <a:p>
            <a:pPr lvl="2"/>
            <a:r>
              <a:rPr lang="en-US" sz="2000" b="1"/>
              <a:t>or</a:t>
            </a:r>
          </a:p>
          <a:p>
            <a:pPr lvl="2"/>
            <a:r>
              <a:rPr lang="en-US" sz="2000" b="1"/>
              <a:t>Provide funding for storage and management of items at KCP</a:t>
            </a:r>
          </a:p>
        </p:txBody>
      </p:sp>
      <p:sp>
        <p:nvSpPr>
          <p:cNvPr id="186376" name="Rectangle 8"/>
          <p:cNvSpPr>
            <a:spLocks noChangeArrowheads="1"/>
          </p:cNvSpPr>
          <p:nvPr/>
        </p:nvSpPr>
        <p:spPr bwMode="auto">
          <a:xfrm>
            <a:off x="457200" y="1524000"/>
            <a:ext cx="8458200" cy="3810000"/>
          </a:xfrm>
          <a:prstGeom prst="rect">
            <a:avLst/>
          </a:prstGeom>
          <a:noFill/>
          <a:ln w="9525"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bwMode="auto">
          <a:xfrm>
            <a:off x="762000" y="6858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b="1">
                <a:solidFill>
                  <a:srgbClr val="FF0000"/>
                </a:solidFill>
              </a:rPr>
              <a:t>KCP Inventory Reduction</a:t>
            </a:r>
          </a:p>
        </p:txBody>
      </p:sp>
      <p:sp>
        <p:nvSpPr>
          <p:cNvPr id="168963" name="Rectangle 3"/>
          <p:cNvSpPr>
            <a:spLocks noGrp="1" noChangeArrowheads="1"/>
          </p:cNvSpPr>
          <p:nvPr>
            <p:ph type="body" idx="1"/>
          </p:nvPr>
        </p:nvSpPr>
        <p:spPr bwMode="auto">
          <a:xfrm>
            <a:off x="381000" y="1524000"/>
            <a:ext cx="8229600" cy="3810000"/>
          </a:xfrm>
          <a:noFill/>
          <a:ln>
            <a:miter lim="800000"/>
            <a:headEnd/>
            <a:tailEnd/>
          </a:ln>
        </p:spPr>
        <p:txBody>
          <a:bodyPr vert="horz" wrap="square" lIns="91440" tIns="45720" rIns="91440" bIns="45720" numCol="1" anchor="t" anchorCtr="0" compatLnSpc="1">
            <a:prstTxWarp prst="textNoShape">
              <a:avLst/>
            </a:prstTxWarp>
          </a:bodyPr>
          <a:lstStyle/>
          <a:p>
            <a:pPr marL="533400" indent="-533400">
              <a:lnSpc>
                <a:spcPct val="90000"/>
              </a:lnSpc>
              <a:buFont typeface="Wingdings" pitchFamily="2" charset="2"/>
              <a:buChar char="Ø"/>
            </a:pPr>
            <a:r>
              <a:rPr lang="en-US" sz="2400" i="1">
                <a:solidFill>
                  <a:srgbClr val="0000FF"/>
                </a:solidFill>
              </a:rPr>
              <a:t>D&amp;P Manual Changes</a:t>
            </a:r>
          </a:p>
          <a:p>
            <a:pPr marL="914400" lvl="1" indent="-457200">
              <a:lnSpc>
                <a:spcPct val="90000"/>
              </a:lnSpc>
            </a:pPr>
            <a:r>
              <a:rPr lang="en-US" sz="2400"/>
              <a:t>During 2007, we worked with the NNSA to revise the Development and Production (D&amp;P) manual C</a:t>
            </a:r>
            <a:r>
              <a:rPr lang="en-US" sz="2400" i="1"/>
              <a:t>hapter 4.1</a:t>
            </a:r>
            <a:r>
              <a:rPr lang="en-US" sz="2400"/>
              <a:t> </a:t>
            </a:r>
            <a:r>
              <a:rPr lang="en-US" sz="2400" i="1"/>
              <a:t>Inventory and Disposition of Nonnuclear weapons materials and Special Tooling &amp; Acceptance Equipment</a:t>
            </a:r>
          </a:p>
          <a:p>
            <a:pPr marL="914400" lvl="1" indent="-457200">
              <a:lnSpc>
                <a:spcPct val="90000"/>
              </a:lnSpc>
            </a:pPr>
            <a:r>
              <a:rPr lang="en-US" sz="2400"/>
              <a:t>The goal was to revise guidance on what inventory quantities were required to be retained, in light of years of schedule reductions, and to align retention options with headquarters expectations.</a:t>
            </a:r>
          </a:p>
          <a:p>
            <a:pPr marL="533400" indent="-533400">
              <a:lnSpc>
                <a:spcPct val="90000"/>
              </a:lnSpc>
            </a:pPr>
            <a:endParaRPr lang="en-US" sz="2800" i="1"/>
          </a:p>
        </p:txBody>
      </p:sp>
      <p:sp>
        <p:nvSpPr>
          <p:cNvPr id="168964" name="Rectangle 4"/>
          <p:cNvSpPr>
            <a:spLocks noChangeArrowheads="1"/>
          </p:cNvSpPr>
          <p:nvPr/>
        </p:nvSpPr>
        <p:spPr bwMode="auto">
          <a:xfrm>
            <a:off x="457200" y="1524000"/>
            <a:ext cx="8229600" cy="3886200"/>
          </a:xfrm>
          <a:prstGeom prst="rect">
            <a:avLst/>
          </a:prstGeom>
          <a:noFill/>
          <a:ln w="9525"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762000" y="685800"/>
            <a:ext cx="8229600" cy="381000"/>
          </a:xfrm>
          <a:noFill/>
          <a:ln>
            <a:miter lim="800000"/>
            <a:headEnd/>
            <a:tailEnd/>
          </a:ln>
        </p:spPr>
        <p:txBody>
          <a:bodyPr vert="horz" wrap="square" lIns="91440" tIns="45720" rIns="91440" bIns="45720" numCol="1" anchor="t" anchorCtr="0" compatLnSpc="1">
            <a:prstTxWarp prst="textNoShape">
              <a:avLst/>
            </a:prstTxWarp>
          </a:bodyPr>
          <a:lstStyle/>
          <a:p>
            <a:r>
              <a:rPr lang="en-US" sz="2800" b="1">
                <a:solidFill>
                  <a:srgbClr val="FF0000"/>
                </a:solidFill>
              </a:rPr>
              <a:t>KCP Inventory Reduction</a:t>
            </a:r>
          </a:p>
        </p:txBody>
      </p:sp>
      <p:sp>
        <p:nvSpPr>
          <p:cNvPr id="169987" name="Rectangle 3"/>
          <p:cNvSpPr>
            <a:spLocks noGrp="1" noChangeArrowheads="1"/>
          </p:cNvSpPr>
          <p:nvPr>
            <p:ph type="body" idx="1"/>
          </p:nvPr>
        </p:nvSpPr>
        <p:spPr bwMode="auto">
          <a:xfrm>
            <a:off x="381000" y="1676400"/>
            <a:ext cx="8229600" cy="39624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800" b="1"/>
              <a:t>Section 2.0 BACKGROUND</a:t>
            </a:r>
          </a:p>
          <a:p>
            <a:pPr>
              <a:lnSpc>
                <a:spcPct val="80000"/>
              </a:lnSpc>
              <a:buFontTx/>
              <a:buNone/>
            </a:pPr>
            <a:endParaRPr lang="en-US" sz="1800" b="1"/>
          </a:p>
          <a:p>
            <a:pPr>
              <a:lnSpc>
                <a:spcPct val="80000"/>
              </a:lnSpc>
              <a:buFontTx/>
              <a:buNone/>
            </a:pPr>
            <a:r>
              <a:rPr lang="en-US" sz="1800"/>
              <a:t>Production Agencies (PAs) have the responsibility to—</a:t>
            </a:r>
          </a:p>
          <a:p>
            <a:pPr>
              <a:lnSpc>
                <a:spcPct val="80000"/>
              </a:lnSpc>
              <a:buFontTx/>
              <a:buNone/>
            </a:pPr>
            <a:endParaRPr lang="en-US" sz="1800"/>
          </a:p>
          <a:p>
            <a:pPr>
              <a:lnSpc>
                <a:spcPct val="80000"/>
              </a:lnSpc>
            </a:pPr>
            <a:r>
              <a:rPr lang="en-US" sz="1800"/>
              <a:t>maintain the </a:t>
            </a:r>
            <a:r>
              <a:rPr lang="en-US" sz="1800" u="sng"/>
              <a:t>minimum quantities (including quantities to support attrition</a:t>
            </a:r>
          </a:p>
          <a:p>
            <a:pPr>
              <a:lnSpc>
                <a:spcPct val="80000"/>
              </a:lnSpc>
              <a:buFontTx/>
              <a:buNone/>
            </a:pPr>
            <a:r>
              <a:rPr lang="en-US" sz="1800" u="sng"/>
              <a:t>rates, yields, etc.) of War Reserve (WR) non-nuclear material for supporting</a:t>
            </a:r>
          </a:p>
          <a:p>
            <a:pPr>
              <a:lnSpc>
                <a:spcPct val="80000"/>
              </a:lnSpc>
              <a:buFontTx/>
              <a:buNone/>
            </a:pPr>
            <a:r>
              <a:rPr lang="en-US" sz="1800" u="sng"/>
              <a:t>authorized and planned requirements identified in the Weapon Program</a:t>
            </a:r>
          </a:p>
          <a:p>
            <a:pPr>
              <a:lnSpc>
                <a:spcPct val="80000"/>
              </a:lnSpc>
              <a:buFontTx/>
              <a:buNone/>
            </a:pPr>
            <a:r>
              <a:rPr lang="en-US" sz="1800" u="sng"/>
              <a:t>Control Document (Weapon PCD) or other formal planning/guidance</a:t>
            </a:r>
          </a:p>
          <a:p>
            <a:pPr>
              <a:lnSpc>
                <a:spcPct val="80000"/>
              </a:lnSpc>
              <a:buFontTx/>
              <a:buNone/>
            </a:pPr>
            <a:r>
              <a:rPr lang="en-US" sz="1800" u="sng"/>
              <a:t>documents.</a:t>
            </a:r>
          </a:p>
          <a:p>
            <a:pPr>
              <a:lnSpc>
                <a:spcPct val="80000"/>
              </a:lnSpc>
            </a:pPr>
            <a:r>
              <a:rPr lang="en-US" sz="1800"/>
              <a:t>maintain an inventory of tooling and acceptance equipment for </a:t>
            </a:r>
            <a:r>
              <a:rPr lang="en-US" sz="1800" u="sng"/>
              <a:t>supporting</a:t>
            </a:r>
          </a:p>
          <a:p>
            <a:pPr>
              <a:lnSpc>
                <a:spcPct val="80000"/>
              </a:lnSpc>
              <a:buFontTx/>
              <a:buNone/>
            </a:pPr>
            <a:r>
              <a:rPr lang="en-US" sz="1800" u="sng"/>
              <a:t>authorized and planned requirements identified in the Weapon PCD or other</a:t>
            </a:r>
          </a:p>
          <a:p>
            <a:pPr>
              <a:lnSpc>
                <a:spcPct val="80000"/>
              </a:lnSpc>
              <a:buFontTx/>
              <a:buNone/>
            </a:pPr>
            <a:r>
              <a:rPr lang="en-US" sz="1800" u="sng"/>
              <a:t>formal planning/guidance documents.</a:t>
            </a:r>
          </a:p>
          <a:p>
            <a:pPr>
              <a:lnSpc>
                <a:spcPct val="80000"/>
              </a:lnSpc>
              <a:buFontTx/>
              <a:buNone/>
            </a:pPr>
            <a:endParaRPr lang="en-US" sz="1800" b="1" u="sng"/>
          </a:p>
        </p:txBody>
      </p:sp>
      <p:sp>
        <p:nvSpPr>
          <p:cNvPr id="169988" name="Text Box 4"/>
          <p:cNvSpPr txBox="1">
            <a:spLocks noChangeArrowheads="1"/>
          </p:cNvSpPr>
          <p:nvPr/>
        </p:nvSpPr>
        <p:spPr bwMode="auto">
          <a:xfrm>
            <a:off x="304800" y="5791200"/>
            <a:ext cx="7924800" cy="366713"/>
          </a:xfrm>
          <a:prstGeom prst="rect">
            <a:avLst/>
          </a:prstGeom>
          <a:noFill/>
          <a:ln w="9525">
            <a:noFill/>
            <a:miter lim="800000"/>
            <a:headEnd/>
            <a:tailEnd/>
          </a:ln>
          <a:effectLst/>
        </p:spPr>
        <p:txBody>
          <a:bodyPr>
            <a:spAutoFit/>
          </a:bodyPr>
          <a:lstStyle/>
          <a:p>
            <a:pPr algn="l">
              <a:spcBef>
                <a:spcPct val="50000"/>
              </a:spcBef>
            </a:pPr>
            <a:r>
              <a:rPr lang="en-US" b="1">
                <a:solidFill>
                  <a:schemeClr val="tx2"/>
                </a:solidFill>
              </a:rPr>
              <a:t>D&amp;P manual chapter 4.1 revision 8/22/2007</a:t>
            </a:r>
          </a:p>
        </p:txBody>
      </p:sp>
      <p:sp>
        <p:nvSpPr>
          <p:cNvPr id="169989" name="Rectangle 5"/>
          <p:cNvSpPr>
            <a:spLocks noChangeArrowheads="1"/>
          </p:cNvSpPr>
          <p:nvPr/>
        </p:nvSpPr>
        <p:spPr bwMode="auto">
          <a:xfrm>
            <a:off x="304800" y="1600200"/>
            <a:ext cx="8382000" cy="4495800"/>
          </a:xfrm>
          <a:prstGeom prst="rect">
            <a:avLst/>
          </a:prstGeom>
          <a:noFill/>
          <a:ln w="9525"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bwMode="auto">
          <a:xfrm>
            <a:off x="762000" y="685800"/>
            <a:ext cx="8229600" cy="381000"/>
          </a:xfrm>
          <a:noFill/>
          <a:ln>
            <a:miter lim="800000"/>
            <a:headEnd/>
            <a:tailEnd/>
          </a:ln>
        </p:spPr>
        <p:txBody>
          <a:bodyPr vert="horz" wrap="square" lIns="91440" tIns="45720" rIns="91440" bIns="45720" numCol="1" anchor="t" anchorCtr="0" compatLnSpc="1">
            <a:prstTxWarp prst="textNoShape">
              <a:avLst/>
            </a:prstTxWarp>
          </a:bodyPr>
          <a:lstStyle/>
          <a:p>
            <a:r>
              <a:rPr lang="en-US" sz="2800" b="1">
                <a:solidFill>
                  <a:srgbClr val="FF0000"/>
                </a:solidFill>
              </a:rPr>
              <a:t>KCP Inventory Reduction</a:t>
            </a:r>
          </a:p>
        </p:txBody>
      </p:sp>
      <p:sp>
        <p:nvSpPr>
          <p:cNvPr id="180228" name="Text Box 4"/>
          <p:cNvSpPr txBox="1">
            <a:spLocks noChangeArrowheads="1"/>
          </p:cNvSpPr>
          <p:nvPr/>
        </p:nvSpPr>
        <p:spPr bwMode="auto">
          <a:xfrm>
            <a:off x="838200" y="5791200"/>
            <a:ext cx="7391400" cy="366713"/>
          </a:xfrm>
          <a:prstGeom prst="rect">
            <a:avLst/>
          </a:prstGeom>
          <a:noFill/>
          <a:ln w="9525">
            <a:noFill/>
            <a:miter lim="800000"/>
            <a:headEnd/>
            <a:tailEnd/>
          </a:ln>
          <a:effectLst/>
        </p:spPr>
        <p:txBody>
          <a:bodyPr>
            <a:spAutoFit/>
          </a:bodyPr>
          <a:lstStyle/>
          <a:p>
            <a:pPr algn="l">
              <a:spcBef>
                <a:spcPct val="50000"/>
              </a:spcBef>
            </a:pPr>
            <a:r>
              <a:rPr lang="en-US" b="1">
                <a:solidFill>
                  <a:schemeClr val="tx2"/>
                </a:solidFill>
              </a:rPr>
              <a:t>D&amp;P manual chapter 4.1 revision 8/22/2007</a:t>
            </a:r>
          </a:p>
        </p:txBody>
      </p:sp>
      <p:sp>
        <p:nvSpPr>
          <p:cNvPr id="180231" name="Text Box 7"/>
          <p:cNvSpPr txBox="1">
            <a:spLocks noChangeArrowheads="1"/>
          </p:cNvSpPr>
          <p:nvPr/>
        </p:nvSpPr>
        <p:spPr bwMode="auto">
          <a:xfrm>
            <a:off x="685800" y="1371600"/>
            <a:ext cx="7620000" cy="4430713"/>
          </a:xfrm>
          <a:prstGeom prst="rect">
            <a:avLst/>
          </a:prstGeom>
          <a:noFill/>
          <a:ln w="9525">
            <a:noFill/>
            <a:miter lim="800000"/>
            <a:headEnd/>
            <a:tailEnd/>
          </a:ln>
          <a:effectLst/>
        </p:spPr>
        <p:txBody>
          <a:bodyPr>
            <a:spAutoFit/>
          </a:bodyPr>
          <a:lstStyle/>
          <a:p>
            <a:pPr algn="l">
              <a:lnSpc>
                <a:spcPct val="80000"/>
              </a:lnSpc>
              <a:spcBef>
                <a:spcPct val="20000"/>
              </a:spcBef>
            </a:pPr>
            <a:r>
              <a:rPr lang="en-US" b="1"/>
              <a:t>Section 2.0 BACKGROUND (continued)</a:t>
            </a:r>
          </a:p>
          <a:p>
            <a:pPr algn="l">
              <a:lnSpc>
                <a:spcPct val="80000"/>
              </a:lnSpc>
              <a:spcBef>
                <a:spcPct val="20000"/>
              </a:spcBef>
            </a:pPr>
            <a:endParaRPr lang="en-US" b="1"/>
          </a:p>
          <a:p>
            <a:pPr algn="l"/>
            <a:r>
              <a:rPr lang="en-US"/>
              <a:t>Identification of Excess or Disposition</a:t>
            </a:r>
          </a:p>
          <a:p>
            <a:pPr algn="l"/>
            <a:r>
              <a:rPr lang="en-US"/>
              <a:t>· </a:t>
            </a:r>
            <a:r>
              <a:rPr lang="en-US" u="sng"/>
              <a:t>Non-nuclear Material--If sufficient ship- or lower-level assemblies exist to support the requirements, then sub-assemblies and sub-assembly</a:t>
            </a:r>
          </a:p>
          <a:p>
            <a:pPr algn="l"/>
            <a:r>
              <a:rPr lang="en-US" u="sng"/>
              <a:t>components can be considered excess.</a:t>
            </a:r>
            <a:r>
              <a:rPr lang="en-US"/>
              <a:t> Once non-nuclear material is</a:t>
            </a:r>
          </a:p>
          <a:p>
            <a:pPr algn="l"/>
            <a:r>
              <a:rPr lang="en-US"/>
              <a:t>identified as excess to requirements, it will be made available for other uses.  If no other uses are identified, the material will be dispositioned in</a:t>
            </a:r>
          </a:p>
          <a:p>
            <a:pPr algn="l"/>
            <a:r>
              <a:rPr lang="en-US"/>
              <a:t>accordance with approved procedures.</a:t>
            </a:r>
          </a:p>
          <a:p>
            <a:pPr algn="l"/>
            <a:r>
              <a:rPr lang="en-US"/>
              <a:t>· Special Tooling &amp; Acceptance Equipment-- Once tooling and acceptance equipment is identified as excess to requirements it will be made available for other uses. If no other uses are identified, the tooling will be dispositioned in accordance with approved procedures. Authority to make a decision to identify tooling and acceptance equipment for final disposition depends on the nature of the equipment and its funding source.</a:t>
            </a:r>
          </a:p>
        </p:txBody>
      </p:sp>
      <p:sp>
        <p:nvSpPr>
          <p:cNvPr id="180232" name="Rectangle 8"/>
          <p:cNvSpPr>
            <a:spLocks noChangeArrowheads="1"/>
          </p:cNvSpPr>
          <p:nvPr/>
        </p:nvSpPr>
        <p:spPr bwMode="auto">
          <a:xfrm>
            <a:off x="609600" y="1371600"/>
            <a:ext cx="7924800" cy="4724400"/>
          </a:xfrm>
          <a:prstGeom prst="rect">
            <a:avLst/>
          </a:prstGeom>
          <a:noFill/>
          <a:ln w="9525"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762000" y="685800"/>
            <a:ext cx="8229600" cy="381000"/>
          </a:xfrm>
          <a:noFill/>
          <a:ln>
            <a:miter lim="800000"/>
            <a:headEnd/>
            <a:tailEnd/>
          </a:ln>
        </p:spPr>
        <p:txBody>
          <a:bodyPr vert="horz" wrap="square" lIns="91440" tIns="45720" rIns="91440" bIns="45720" numCol="1" anchor="t" anchorCtr="0" compatLnSpc="1">
            <a:prstTxWarp prst="textNoShape">
              <a:avLst/>
            </a:prstTxWarp>
          </a:bodyPr>
          <a:lstStyle/>
          <a:p>
            <a:r>
              <a:rPr lang="en-US" sz="2800" b="1">
                <a:solidFill>
                  <a:srgbClr val="FF0000"/>
                </a:solidFill>
              </a:rPr>
              <a:t>KCP Inventory Reduction</a:t>
            </a:r>
          </a:p>
        </p:txBody>
      </p:sp>
      <p:sp>
        <p:nvSpPr>
          <p:cNvPr id="181251" name="Text Box 3"/>
          <p:cNvSpPr txBox="1">
            <a:spLocks noChangeArrowheads="1"/>
          </p:cNvSpPr>
          <p:nvPr/>
        </p:nvSpPr>
        <p:spPr bwMode="auto">
          <a:xfrm>
            <a:off x="762000" y="5791200"/>
            <a:ext cx="7467600" cy="366713"/>
          </a:xfrm>
          <a:prstGeom prst="rect">
            <a:avLst/>
          </a:prstGeom>
          <a:noFill/>
          <a:ln w="9525">
            <a:noFill/>
            <a:miter lim="800000"/>
            <a:headEnd/>
            <a:tailEnd/>
          </a:ln>
          <a:effectLst/>
        </p:spPr>
        <p:txBody>
          <a:bodyPr>
            <a:spAutoFit/>
          </a:bodyPr>
          <a:lstStyle/>
          <a:p>
            <a:pPr algn="l">
              <a:spcBef>
                <a:spcPct val="50000"/>
              </a:spcBef>
            </a:pPr>
            <a:r>
              <a:rPr lang="en-US" b="1">
                <a:solidFill>
                  <a:schemeClr val="tx2"/>
                </a:solidFill>
              </a:rPr>
              <a:t>D&amp;P manual chapter 4.1 revision 8/22/2007</a:t>
            </a:r>
          </a:p>
        </p:txBody>
      </p:sp>
      <p:sp>
        <p:nvSpPr>
          <p:cNvPr id="181252" name="Text Box 4"/>
          <p:cNvSpPr txBox="1">
            <a:spLocks noChangeArrowheads="1"/>
          </p:cNvSpPr>
          <p:nvPr/>
        </p:nvSpPr>
        <p:spPr bwMode="auto">
          <a:xfrm>
            <a:off x="685800" y="1371600"/>
            <a:ext cx="7620000" cy="4308475"/>
          </a:xfrm>
          <a:prstGeom prst="rect">
            <a:avLst/>
          </a:prstGeom>
          <a:noFill/>
          <a:ln w="9525">
            <a:noFill/>
            <a:miter lim="800000"/>
            <a:headEnd/>
            <a:tailEnd/>
          </a:ln>
          <a:effectLst/>
        </p:spPr>
        <p:txBody>
          <a:bodyPr>
            <a:spAutoFit/>
          </a:bodyPr>
          <a:lstStyle/>
          <a:p>
            <a:pPr algn="l"/>
            <a:r>
              <a:rPr lang="en-US" b="1"/>
              <a:t>5.2.1 Request to Hold Reserve Inventory</a:t>
            </a:r>
          </a:p>
          <a:p>
            <a:pPr algn="l"/>
            <a:endParaRPr lang="en-US" b="1"/>
          </a:p>
          <a:p>
            <a:pPr algn="l"/>
            <a:r>
              <a:rPr lang="en-US" sz="1600"/>
              <a:t>An organization that wishes a PA to hold non-nuclear material or special</a:t>
            </a:r>
          </a:p>
          <a:p>
            <a:pPr algn="l"/>
            <a:r>
              <a:rPr lang="en-US" sz="1600"/>
              <a:t>tooling &amp; acceptance equipment in reserve inventory shall submit a written request to NA-122 that specifies the items to be held in a reserve inventory status at the PA.</a:t>
            </a:r>
          </a:p>
          <a:p>
            <a:pPr algn="l"/>
            <a:endParaRPr lang="en-US" sz="1600"/>
          </a:p>
          <a:p>
            <a:pPr algn="l"/>
            <a:r>
              <a:rPr lang="en-US" sz="1600"/>
              <a:t>The Request to Hold Reserve Inventory shall contain the following information:· part number, nomenclature, quantity to be held, its planned use, justification or rationale for retaining these items in reserve inventory at the PAs, and an estimate of the time it is to be held in reserve inventory. </a:t>
            </a:r>
          </a:p>
          <a:p>
            <a:pPr algn="l"/>
            <a:endParaRPr lang="en-US" sz="1600"/>
          </a:p>
          <a:p>
            <a:pPr algn="l"/>
            <a:r>
              <a:rPr lang="en-US" sz="1600" u="sng"/>
              <a:t>Depending on the justification to hold the non-nuclear material or special</a:t>
            </a:r>
          </a:p>
          <a:p>
            <a:pPr algn="l"/>
            <a:r>
              <a:rPr lang="en-US" sz="1600" u="sng"/>
              <a:t>tooling &amp; acceptance equipment in reserve, the requesting organizations may be required to—</a:t>
            </a:r>
          </a:p>
          <a:p>
            <a:pPr algn="l"/>
            <a:r>
              <a:rPr lang="en-US" sz="1600" u="sng"/>
              <a:t>1. become the custodian of the items at their site to include final disposition or</a:t>
            </a:r>
          </a:p>
          <a:p>
            <a:pPr algn="l"/>
            <a:r>
              <a:rPr lang="en-US" sz="1600" u="sng"/>
              <a:t>2. provide funding for storage and management of the items at the PA.</a:t>
            </a:r>
          </a:p>
        </p:txBody>
      </p:sp>
      <p:sp>
        <p:nvSpPr>
          <p:cNvPr id="181253" name="Rectangle 5"/>
          <p:cNvSpPr>
            <a:spLocks noChangeArrowheads="1"/>
          </p:cNvSpPr>
          <p:nvPr/>
        </p:nvSpPr>
        <p:spPr bwMode="auto">
          <a:xfrm>
            <a:off x="609600" y="1371600"/>
            <a:ext cx="8077200" cy="4724400"/>
          </a:xfrm>
          <a:prstGeom prst="rect">
            <a:avLst/>
          </a:prstGeom>
          <a:noFill/>
          <a:ln w="9525"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2276475" y="274638"/>
            <a:ext cx="5505450" cy="1143000"/>
          </a:xfrm>
          <a:prstGeom prst="rect">
            <a:avLst/>
          </a:prstGeom>
          <a:noFill/>
          <a:ln w="9525">
            <a:noFill/>
            <a:miter lim="800000"/>
            <a:headEnd/>
            <a:tailEnd/>
          </a:ln>
          <a:effectLst/>
        </p:spPr>
        <p:txBody>
          <a:bodyPr anchor="ctr"/>
          <a:lstStyle/>
          <a:p>
            <a:r>
              <a:rPr lang="en-US" sz="2800" b="1">
                <a:solidFill>
                  <a:srgbClr val="FF0000"/>
                </a:solidFill>
              </a:rPr>
              <a:t>KCP Inventory Reduction</a:t>
            </a:r>
          </a:p>
        </p:txBody>
      </p:sp>
      <p:sp>
        <p:nvSpPr>
          <p:cNvPr id="187398" name="Rectangle 6"/>
          <p:cNvSpPr>
            <a:spLocks noGrp="1" noChangeArrowheads="1"/>
          </p:cNvSpPr>
          <p:nvPr>
            <p:ph type="body" idx="1"/>
          </p:nvPr>
        </p:nvSpPr>
        <p:spPr bwMode="auto">
          <a:xfrm>
            <a:off x="457200" y="1752600"/>
            <a:ext cx="8229600" cy="3478213"/>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z="2400" i="1">
                <a:solidFill>
                  <a:srgbClr val="0000FF"/>
                </a:solidFill>
              </a:rPr>
              <a:t>Outsourcing storage strategies</a:t>
            </a:r>
          </a:p>
          <a:p>
            <a:pPr lvl="1"/>
            <a:r>
              <a:rPr lang="en-US" sz="2000"/>
              <a:t>Chemical storage</a:t>
            </a:r>
          </a:p>
          <a:p>
            <a:pPr lvl="2"/>
            <a:r>
              <a:rPr lang="en-US" sz="2000" b="1"/>
              <a:t>Plan to pursue vendor managed off-site storage where possible</a:t>
            </a:r>
          </a:p>
          <a:p>
            <a:pPr lvl="2"/>
            <a:r>
              <a:rPr lang="en-US" sz="2000" b="1"/>
              <a:t>Plan to review production chemical requirements for potential usage standardization   </a:t>
            </a:r>
          </a:p>
          <a:p>
            <a:pPr lvl="1"/>
            <a:r>
              <a:rPr lang="en-US" sz="2000"/>
              <a:t>Maintenance, Repair and Operating (MRO) storage </a:t>
            </a:r>
          </a:p>
          <a:p>
            <a:pPr lvl="2"/>
            <a:r>
              <a:rPr lang="en-US" sz="2000" b="1"/>
              <a:t>Reduced volumes due to smaller infrastructure to support</a:t>
            </a:r>
          </a:p>
          <a:p>
            <a:pPr lvl="2"/>
            <a:r>
              <a:rPr lang="en-US" sz="2000" b="1"/>
              <a:t>Plan to purchase and receive general operating supplies as needed</a:t>
            </a:r>
          </a:p>
          <a:p>
            <a:pPr lvl="1">
              <a:lnSpc>
                <a:spcPct val="80000"/>
              </a:lnSpc>
              <a:buFontTx/>
              <a:buNone/>
            </a:pPr>
            <a:endParaRPr lang="en-US" sz="2000" b="1"/>
          </a:p>
        </p:txBody>
      </p:sp>
      <p:sp>
        <p:nvSpPr>
          <p:cNvPr id="187400" name="Rectangle 8"/>
          <p:cNvSpPr>
            <a:spLocks noChangeArrowheads="1"/>
          </p:cNvSpPr>
          <p:nvPr/>
        </p:nvSpPr>
        <p:spPr bwMode="auto">
          <a:xfrm>
            <a:off x="304800" y="1600200"/>
            <a:ext cx="8534400" cy="4267200"/>
          </a:xfrm>
          <a:prstGeom prst="rect">
            <a:avLst/>
          </a:prstGeom>
          <a:noFill/>
          <a:ln w="9525"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2276475" y="274638"/>
            <a:ext cx="5505450" cy="1143000"/>
          </a:xfrm>
          <a:prstGeom prst="rect">
            <a:avLst/>
          </a:prstGeom>
          <a:noFill/>
          <a:ln w="9525">
            <a:noFill/>
            <a:miter lim="800000"/>
            <a:headEnd/>
            <a:tailEnd/>
          </a:ln>
          <a:effectLst/>
        </p:spPr>
        <p:txBody>
          <a:bodyPr anchor="ctr"/>
          <a:lstStyle/>
          <a:p>
            <a:r>
              <a:rPr lang="en-US" sz="2800" b="1">
                <a:solidFill>
                  <a:srgbClr val="FF0000"/>
                </a:solidFill>
              </a:rPr>
              <a:t>KCP Inventory Reduction</a:t>
            </a:r>
          </a:p>
        </p:txBody>
      </p:sp>
      <p:sp>
        <p:nvSpPr>
          <p:cNvPr id="188425" name="Rectangle 9"/>
          <p:cNvSpPr>
            <a:spLocks noGrp="1" noChangeArrowheads="1"/>
          </p:cNvSpPr>
          <p:nvPr>
            <p:ph type="body" idx="1"/>
          </p:nvPr>
        </p:nvSpPr>
        <p:spPr bwMode="auto">
          <a:xfrm>
            <a:off x="457200" y="1600200"/>
            <a:ext cx="8229600" cy="38020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Char char="Ø"/>
            </a:pPr>
            <a:r>
              <a:rPr lang="en-US" sz="2400">
                <a:solidFill>
                  <a:srgbClr val="0000FF"/>
                </a:solidFill>
              </a:rPr>
              <a:t>Space Consolidation/Utilization Methods</a:t>
            </a:r>
          </a:p>
          <a:p>
            <a:pPr lvl="1">
              <a:lnSpc>
                <a:spcPct val="90000"/>
              </a:lnSpc>
            </a:pPr>
            <a:r>
              <a:rPr lang="en-US"/>
              <a:t>New storage systems</a:t>
            </a:r>
          </a:p>
          <a:p>
            <a:pPr lvl="2">
              <a:lnSpc>
                <a:spcPct val="90000"/>
              </a:lnSpc>
            </a:pPr>
            <a:r>
              <a:rPr lang="en-US" b="1"/>
              <a:t>High bay, narrow aisle storage replaces existing less efficient storage methods</a:t>
            </a:r>
          </a:p>
          <a:p>
            <a:pPr lvl="2">
              <a:lnSpc>
                <a:spcPct val="90000"/>
              </a:lnSpc>
            </a:pPr>
            <a:r>
              <a:rPr lang="en-US" b="1"/>
              <a:t>New automated retriever system</a:t>
            </a:r>
          </a:p>
          <a:p>
            <a:pPr lvl="1">
              <a:lnSpc>
                <a:spcPct val="90000"/>
              </a:lnSpc>
            </a:pPr>
            <a:r>
              <a:rPr lang="en-US"/>
              <a:t>Transactional segregation</a:t>
            </a:r>
            <a:endParaRPr lang="en-US" b="1"/>
          </a:p>
          <a:p>
            <a:pPr lvl="2">
              <a:lnSpc>
                <a:spcPct val="90000"/>
              </a:lnSpc>
            </a:pPr>
            <a:r>
              <a:rPr lang="en-US" b="1"/>
              <a:t>More efficient use of available space, replaces current requirement for physical separation of production and non-production materials</a:t>
            </a:r>
          </a:p>
          <a:p>
            <a:pPr lvl="2">
              <a:lnSpc>
                <a:spcPct val="90000"/>
              </a:lnSpc>
              <a:buFontTx/>
              <a:buNone/>
            </a:pPr>
            <a:endParaRPr lang="en-US" b="1"/>
          </a:p>
        </p:txBody>
      </p:sp>
      <p:sp>
        <p:nvSpPr>
          <p:cNvPr id="188427" name="Rectangle 11"/>
          <p:cNvSpPr>
            <a:spLocks noChangeArrowheads="1"/>
          </p:cNvSpPr>
          <p:nvPr/>
        </p:nvSpPr>
        <p:spPr bwMode="auto">
          <a:xfrm>
            <a:off x="381000" y="1524000"/>
            <a:ext cx="8305800" cy="3962400"/>
          </a:xfrm>
          <a:prstGeom prst="rect">
            <a:avLst/>
          </a:prstGeom>
          <a:noFill/>
          <a:ln w="9525"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788988" y="990600"/>
            <a:ext cx="7410450" cy="1539875"/>
          </a:xfrm>
          <a:prstGeom prst="rect">
            <a:avLst/>
          </a:prstGeom>
          <a:noFill/>
          <a:ln w="9525">
            <a:noFill/>
            <a:miter lim="800000"/>
            <a:headEnd/>
            <a:tailEnd/>
          </a:ln>
          <a:effectLst/>
        </p:spPr>
        <p:txBody>
          <a:bodyPr wrap="none">
            <a:spAutoFit/>
          </a:bodyPr>
          <a:lstStyle/>
          <a:p>
            <a:r>
              <a:rPr lang="en-US" sz="3200" b="1"/>
              <a:t>KCRIMS</a:t>
            </a:r>
          </a:p>
          <a:p>
            <a:r>
              <a:rPr lang="en-US" sz="2000" b="1"/>
              <a:t>K</a:t>
            </a:r>
            <a:r>
              <a:rPr lang="en-US" b="1"/>
              <a:t>ansas </a:t>
            </a:r>
            <a:r>
              <a:rPr lang="en-US" sz="2000" b="1"/>
              <a:t>C</a:t>
            </a:r>
            <a:r>
              <a:rPr lang="en-US" b="1"/>
              <a:t>ity </a:t>
            </a:r>
            <a:r>
              <a:rPr lang="en-US" sz="2000" b="1"/>
              <a:t>R</a:t>
            </a:r>
            <a:r>
              <a:rPr lang="en-US" b="1"/>
              <a:t>esponsive </a:t>
            </a:r>
            <a:r>
              <a:rPr lang="en-US" sz="2000" b="1"/>
              <a:t>I</a:t>
            </a:r>
            <a:r>
              <a:rPr lang="en-US" b="1"/>
              <a:t>nfrastructure </a:t>
            </a:r>
            <a:r>
              <a:rPr lang="en-US" sz="2000" b="1"/>
              <a:t>M</a:t>
            </a:r>
            <a:r>
              <a:rPr lang="en-US" b="1"/>
              <a:t>anufacturing &amp; </a:t>
            </a:r>
            <a:r>
              <a:rPr lang="en-US" sz="2000" b="1"/>
              <a:t>S</a:t>
            </a:r>
            <a:r>
              <a:rPr lang="en-US" b="1"/>
              <a:t>ourcing</a:t>
            </a:r>
          </a:p>
          <a:p>
            <a:r>
              <a:rPr lang="en-US" sz="1600"/>
              <a:t>The Transformation of the Kansas City Plant</a:t>
            </a:r>
          </a:p>
          <a:p>
            <a:endParaRPr lang="en-US" sz="900"/>
          </a:p>
          <a:p>
            <a:r>
              <a:rPr lang="en-US" b="1"/>
              <a:t>January 23, 2008</a:t>
            </a:r>
          </a:p>
        </p:txBody>
      </p:sp>
      <p:grpSp>
        <p:nvGrpSpPr>
          <p:cNvPr id="151555" name="Group 3"/>
          <p:cNvGrpSpPr>
            <a:grpSpLocks/>
          </p:cNvGrpSpPr>
          <p:nvPr/>
        </p:nvGrpSpPr>
        <p:grpSpPr bwMode="auto">
          <a:xfrm>
            <a:off x="1600200" y="2895600"/>
            <a:ext cx="6172200" cy="2325688"/>
            <a:chOff x="1104" y="2064"/>
            <a:chExt cx="3423" cy="1289"/>
          </a:xfrm>
        </p:grpSpPr>
        <p:sp>
          <p:nvSpPr>
            <p:cNvPr id="151556" name="AutoShape 4"/>
            <p:cNvSpPr>
              <a:spLocks noChangeArrowheads="1"/>
            </p:cNvSpPr>
            <p:nvPr/>
          </p:nvSpPr>
          <p:spPr bwMode="auto">
            <a:xfrm rot="290391">
              <a:off x="1960" y="2064"/>
              <a:ext cx="1992" cy="593"/>
            </a:xfrm>
            <a:prstGeom prst="curvedDownArrow">
              <a:avLst>
                <a:gd name="adj1" fmla="val 28600"/>
                <a:gd name="adj2" fmla="val 95784"/>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pic>
          <p:nvPicPr>
            <p:cNvPr id="151557" name="Picture 5"/>
            <p:cNvPicPr>
              <a:picLocks noChangeAspect="1" noChangeArrowheads="1"/>
            </p:cNvPicPr>
            <p:nvPr/>
          </p:nvPicPr>
          <p:blipFill>
            <a:blip r:embed="rId2" cstate="print"/>
            <a:srcRect/>
            <a:stretch>
              <a:fillRect/>
            </a:stretch>
          </p:blipFill>
          <p:spPr bwMode="auto">
            <a:xfrm>
              <a:off x="2775" y="2758"/>
              <a:ext cx="1752" cy="595"/>
            </a:xfrm>
            <a:prstGeom prst="rect">
              <a:avLst/>
            </a:prstGeom>
            <a:noFill/>
            <a:ln w="9525">
              <a:noFill/>
              <a:miter lim="800000"/>
              <a:headEnd/>
              <a:tailEnd/>
            </a:ln>
            <a:effectLst/>
          </p:spPr>
        </p:pic>
        <p:pic>
          <p:nvPicPr>
            <p:cNvPr id="151558" name="Picture 6"/>
            <p:cNvPicPr>
              <a:picLocks noChangeAspect="1" noChangeArrowheads="1"/>
            </p:cNvPicPr>
            <p:nvPr/>
          </p:nvPicPr>
          <p:blipFill>
            <a:blip r:embed="rId3" cstate="print"/>
            <a:srcRect/>
            <a:stretch>
              <a:fillRect/>
            </a:stretch>
          </p:blipFill>
          <p:spPr bwMode="auto">
            <a:xfrm>
              <a:off x="1104" y="2299"/>
              <a:ext cx="1316" cy="936"/>
            </a:xfrm>
            <a:prstGeom prst="rect">
              <a:avLst/>
            </a:prstGeom>
            <a:noFill/>
            <a:ln w="9525">
              <a:noFill/>
              <a:miter lim="800000"/>
              <a:headEnd/>
              <a:tailEnd/>
            </a:ln>
            <a:effectLst/>
          </p:spPr>
        </p:pic>
      </p:grpSp>
      <p:sp>
        <p:nvSpPr>
          <p:cNvPr id="151560" name="Text Box 8"/>
          <p:cNvSpPr txBox="1">
            <a:spLocks noChangeArrowheads="1"/>
          </p:cNvSpPr>
          <p:nvPr/>
        </p:nvSpPr>
        <p:spPr bwMode="auto">
          <a:xfrm>
            <a:off x="2133600" y="5181600"/>
            <a:ext cx="5257800" cy="974725"/>
          </a:xfrm>
          <a:prstGeom prst="rect">
            <a:avLst/>
          </a:prstGeom>
          <a:noFill/>
          <a:ln w="9525">
            <a:noFill/>
            <a:miter lim="800000"/>
            <a:headEnd/>
            <a:tailEnd/>
          </a:ln>
          <a:effectLst/>
        </p:spPr>
        <p:txBody>
          <a:bodyPr>
            <a:spAutoFit/>
          </a:bodyPr>
          <a:lstStyle/>
          <a:p>
            <a:pPr algn="l"/>
            <a:r>
              <a:rPr lang="en-US" sz="1400" b="1" i="1">
                <a:solidFill>
                  <a:srgbClr val="0000FF"/>
                </a:solidFill>
              </a:rPr>
              <a:t>“There are risks and costs to a plan of action, </a:t>
            </a:r>
          </a:p>
          <a:p>
            <a:pPr algn="l"/>
            <a:r>
              <a:rPr lang="en-US" sz="1400" b="1" i="1">
                <a:solidFill>
                  <a:srgbClr val="0000FF"/>
                </a:solidFill>
              </a:rPr>
              <a:t>but they are far less than the long range risks and costs </a:t>
            </a:r>
          </a:p>
          <a:p>
            <a:pPr algn="l"/>
            <a:r>
              <a:rPr lang="en-US" sz="1400" b="1" i="1">
                <a:solidFill>
                  <a:srgbClr val="0000FF"/>
                </a:solidFill>
              </a:rPr>
              <a:t>of comfortable inaction.”</a:t>
            </a:r>
          </a:p>
          <a:p>
            <a:pPr algn="l"/>
            <a:r>
              <a:rPr lang="en-US" sz="1600" b="1">
                <a:solidFill>
                  <a:srgbClr val="0000FF"/>
                </a:solidFill>
              </a:rPr>
              <a:t>			</a:t>
            </a:r>
            <a:r>
              <a:rPr lang="en-US" sz="1200" b="1" i="1">
                <a:solidFill>
                  <a:srgbClr val="0000FF"/>
                </a:solidFill>
              </a:rPr>
              <a:t>- John F. Kennedy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7" name="Rectangle 7"/>
          <p:cNvSpPr>
            <a:spLocks noGrp="1" noChangeArrowheads="1"/>
          </p:cNvSpPr>
          <p:nvPr>
            <p:ph type="title"/>
          </p:nvPr>
        </p:nvSpPr>
        <p:spPr bwMode="auto">
          <a:xfrm>
            <a:off x="2276475" y="274638"/>
            <a:ext cx="6781800" cy="1143000"/>
          </a:xfrm>
          <a:noFill/>
          <a:ln>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89448" name="Rectangle 8"/>
          <p:cNvSpPr>
            <a:spLocks noGrp="1" noChangeArrowheads="1"/>
          </p:cNvSpPr>
          <p:nvPr>
            <p:ph type="body" idx="1"/>
          </p:nvPr>
        </p:nvSpPr>
        <p:spPr bwMode="auto">
          <a:xfrm>
            <a:off x="2371725" y="1600200"/>
            <a:ext cx="6315075" cy="3859213"/>
          </a:xfrm>
          <a:noFill/>
          <a:ln>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89449" name="Picture 9" descr="Storage Areas Poster-SM"/>
          <p:cNvPicPr>
            <a:picLocks noChangeAspect="1" noChangeArrowheads="1"/>
          </p:cNvPicPr>
          <p:nvPr/>
        </p:nvPicPr>
        <p:blipFill>
          <a:blip r:embed="rId2" cstate="print"/>
          <a:srcRect/>
          <a:stretch>
            <a:fillRect/>
          </a:stretch>
        </p:blipFill>
        <p:spPr bwMode="auto">
          <a:xfrm>
            <a:off x="0" y="-3175"/>
            <a:ext cx="9144000" cy="69183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981200" y="381000"/>
            <a:ext cx="6477000" cy="822325"/>
          </a:xfrm>
          <a:prstGeom prst="rect">
            <a:avLst/>
          </a:prstGeom>
          <a:noFill/>
          <a:ln w="9525">
            <a:noFill/>
            <a:miter lim="800000"/>
            <a:headEnd/>
            <a:tailEnd/>
          </a:ln>
          <a:effectLst/>
        </p:spPr>
        <p:txBody>
          <a:bodyPr>
            <a:spAutoFit/>
          </a:bodyPr>
          <a:lstStyle/>
          <a:p>
            <a:pPr eaLnBrk="0" hangingPunct="0"/>
            <a:r>
              <a:rPr lang="en-US" sz="2400" b="1">
                <a:solidFill>
                  <a:srgbClr val="FF0000"/>
                </a:solidFill>
              </a:rPr>
              <a:t>NNSA Complex Transformation</a:t>
            </a:r>
          </a:p>
          <a:p>
            <a:pPr eaLnBrk="0" hangingPunct="0"/>
            <a:r>
              <a:rPr lang="en-US" sz="2400" b="1">
                <a:solidFill>
                  <a:srgbClr val="FF0000"/>
                </a:solidFill>
              </a:rPr>
              <a:t>“Planning Scenario”</a:t>
            </a:r>
            <a:endParaRPr lang="en-US" b="1">
              <a:solidFill>
                <a:srgbClr val="FF0000"/>
              </a:solidFill>
            </a:endParaRPr>
          </a:p>
        </p:txBody>
      </p:sp>
      <p:sp>
        <p:nvSpPr>
          <p:cNvPr id="155651" name="Rectangle 3"/>
          <p:cNvSpPr>
            <a:spLocks noChangeArrowheads="1"/>
          </p:cNvSpPr>
          <p:nvPr/>
        </p:nvSpPr>
        <p:spPr bwMode="auto">
          <a:xfrm>
            <a:off x="304800" y="3170238"/>
            <a:ext cx="8335963" cy="2566987"/>
          </a:xfrm>
          <a:prstGeom prst="rect">
            <a:avLst/>
          </a:prstGeom>
          <a:noFill/>
          <a:ln w="9525">
            <a:noFill/>
            <a:miter lim="800000"/>
            <a:headEnd/>
            <a:tailEnd/>
          </a:ln>
          <a:effectLst/>
        </p:spPr>
        <p:txBody>
          <a:bodyPr anchor="ctr">
            <a:spAutoFit/>
          </a:bodyPr>
          <a:lstStyle/>
          <a:p>
            <a:pPr marL="1588" algn="l"/>
            <a:endParaRPr lang="en-US" b="1">
              <a:solidFill>
                <a:srgbClr val="000000"/>
              </a:solidFill>
            </a:endParaRPr>
          </a:p>
          <a:p>
            <a:pPr marL="404813" lvl="1" indent="-177800" algn="l" eaLnBrk="0" hangingPunct="0">
              <a:buFont typeface="Wingdings" pitchFamily="2" charset="2"/>
              <a:buChar char=""/>
            </a:pPr>
            <a:r>
              <a:rPr lang="en-US" sz="1600">
                <a:solidFill>
                  <a:srgbClr val="000000"/>
                </a:solidFill>
                <a:cs typeface="Times New Roman" pitchFamily="18" charset="0"/>
              </a:rPr>
              <a:t>Where possible and cost-effective, relatively more non-nuclear components would be purchased from commercial suppliers compared with today. A new, modern and efficient non-nuclear production facility would be in operation by 2012 and sized to produce components and conduct operations that cannot be purchased commercially (e.g. use control components and component final assembly). </a:t>
            </a:r>
          </a:p>
          <a:p>
            <a:pPr marL="1588" algn="l" eaLnBrk="0" hangingPunct="0">
              <a:buFont typeface="Wingdings" pitchFamily="2" charset="2"/>
              <a:buChar char=""/>
            </a:pPr>
            <a:endParaRPr lang="en-US" sz="1600">
              <a:solidFill>
                <a:srgbClr val="000000"/>
              </a:solidFill>
            </a:endParaRPr>
          </a:p>
          <a:p>
            <a:pPr marL="404813" lvl="1" indent="-177800" algn="l" eaLnBrk="0" hangingPunct="0">
              <a:buFont typeface="Wingdings" pitchFamily="2" charset="2"/>
              <a:buChar char=""/>
            </a:pPr>
            <a:r>
              <a:rPr lang="en-US" sz="1600">
                <a:solidFill>
                  <a:srgbClr val="000000"/>
                </a:solidFill>
                <a:cs typeface="Times New Roman" pitchFamily="18" charset="0"/>
              </a:rPr>
              <a:t>Initiate a Supply Chain Management Center at Kansas City by the end of 2007 to centralize some procurement activities consistent with the Task Force’s recommendation.</a:t>
            </a:r>
            <a:r>
              <a:rPr lang="en-US" sz="1600">
                <a:solidFill>
                  <a:srgbClr val="000000"/>
                </a:solidFill>
              </a:rPr>
              <a:t> </a:t>
            </a:r>
          </a:p>
        </p:txBody>
      </p:sp>
      <p:pic>
        <p:nvPicPr>
          <p:cNvPr id="155652" name="Picture 4" descr="Secretary Bodman congratulates Tom D'Agostino"/>
          <p:cNvPicPr>
            <a:picLocks noChangeAspect="1" noChangeArrowheads="1"/>
          </p:cNvPicPr>
          <p:nvPr/>
        </p:nvPicPr>
        <p:blipFill>
          <a:blip r:embed="rId2"/>
          <a:srcRect l="55228" t="9351" r="20454" b="46753"/>
          <a:stretch>
            <a:fillRect/>
          </a:stretch>
        </p:blipFill>
        <p:spPr bwMode="auto">
          <a:xfrm>
            <a:off x="6553200" y="1295400"/>
            <a:ext cx="1639888" cy="1941513"/>
          </a:xfrm>
          <a:prstGeom prst="rect">
            <a:avLst/>
          </a:prstGeom>
          <a:noFill/>
        </p:spPr>
      </p:pic>
      <p:sp>
        <p:nvSpPr>
          <p:cNvPr id="155653" name="Text Box 5"/>
          <p:cNvSpPr txBox="1">
            <a:spLocks noChangeArrowheads="1"/>
          </p:cNvSpPr>
          <p:nvPr/>
        </p:nvSpPr>
        <p:spPr bwMode="auto">
          <a:xfrm>
            <a:off x="1219200" y="2057400"/>
            <a:ext cx="4953000" cy="581025"/>
          </a:xfrm>
          <a:prstGeom prst="rect">
            <a:avLst/>
          </a:prstGeom>
          <a:noFill/>
          <a:ln w="38100">
            <a:noFill/>
            <a:miter lim="800000"/>
            <a:headEnd/>
            <a:tailEnd/>
          </a:ln>
          <a:effectLst/>
        </p:spPr>
        <p:txBody>
          <a:bodyPr>
            <a:spAutoFit/>
          </a:bodyPr>
          <a:lstStyle/>
          <a:p>
            <a:pPr algn="l"/>
            <a:r>
              <a:rPr lang="en-US" sz="1600" b="1">
                <a:solidFill>
                  <a:srgbClr val="000000"/>
                </a:solidFill>
                <a:ea typeface="ＭＳ Ｐゴシック" charset="-128"/>
              </a:rPr>
              <a:t>Tom D’Agostino testimony to Congress, 4/5/06.  Actions relevant to the Kansas City Plant:</a:t>
            </a:r>
            <a:endParaRPr lang="en-US" sz="1600" b="1">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2286000" y="533400"/>
            <a:ext cx="6477000" cy="457200"/>
          </a:xfrm>
          <a:prstGeom prst="rect">
            <a:avLst/>
          </a:prstGeom>
          <a:noFill/>
          <a:ln w="9525">
            <a:noFill/>
            <a:miter lim="800000"/>
            <a:headEnd/>
            <a:tailEnd/>
          </a:ln>
          <a:effectLst/>
        </p:spPr>
        <p:txBody>
          <a:bodyPr>
            <a:spAutoFit/>
          </a:bodyPr>
          <a:lstStyle/>
          <a:p>
            <a:pPr eaLnBrk="0" hangingPunct="0"/>
            <a:r>
              <a:rPr lang="en-US" sz="2400" b="1">
                <a:solidFill>
                  <a:srgbClr val="FF0000"/>
                </a:solidFill>
              </a:rPr>
              <a:t>KCRIMS Transformation Plan Elements</a:t>
            </a:r>
          </a:p>
        </p:txBody>
      </p:sp>
      <p:sp>
        <p:nvSpPr>
          <p:cNvPr id="84997" name="AutoShape 5"/>
          <p:cNvSpPr>
            <a:spLocks noChangeArrowheads="1"/>
          </p:cNvSpPr>
          <p:nvPr/>
        </p:nvSpPr>
        <p:spPr bwMode="auto">
          <a:xfrm>
            <a:off x="166688" y="1592263"/>
            <a:ext cx="5056187" cy="4475162"/>
          </a:xfrm>
          <a:prstGeom prst="flowChartDelay">
            <a:avLst/>
          </a:prstGeom>
          <a:solidFill>
            <a:srgbClr val="CCFFFF"/>
          </a:solidFill>
          <a:ln w="9525">
            <a:noFill/>
            <a:miter lim="800000"/>
            <a:headEnd/>
            <a:tailEnd/>
          </a:ln>
          <a:effectLst/>
        </p:spPr>
        <p:txBody>
          <a:bodyPr wrap="none" anchor="ctr"/>
          <a:lstStyle/>
          <a:p>
            <a:endParaRPr lang="en-US"/>
          </a:p>
        </p:txBody>
      </p:sp>
      <p:sp>
        <p:nvSpPr>
          <p:cNvPr id="84998" name="Oval 6"/>
          <p:cNvSpPr>
            <a:spLocks noChangeArrowheads="1"/>
          </p:cNvSpPr>
          <p:nvPr/>
        </p:nvSpPr>
        <p:spPr bwMode="auto">
          <a:xfrm>
            <a:off x="4752975" y="1801813"/>
            <a:ext cx="2963863" cy="3698875"/>
          </a:xfrm>
          <a:prstGeom prst="ellipse">
            <a:avLst/>
          </a:prstGeom>
          <a:solidFill>
            <a:srgbClr val="FFFF99"/>
          </a:solidFill>
          <a:ln w="9525">
            <a:noFill/>
            <a:round/>
            <a:headEnd/>
            <a:tailEnd/>
          </a:ln>
          <a:effectLst/>
        </p:spPr>
        <p:txBody>
          <a:bodyPr wrap="none" anchor="ctr"/>
          <a:lstStyle/>
          <a:p>
            <a:endParaRPr lang="en-US"/>
          </a:p>
        </p:txBody>
      </p:sp>
      <p:sp>
        <p:nvSpPr>
          <p:cNvPr id="84999" name="AutoShape 7"/>
          <p:cNvSpPr>
            <a:spLocks noChangeArrowheads="1"/>
          </p:cNvSpPr>
          <p:nvPr/>
        </p:nvSpPr>
        <p:spPr bwMode="auto">
          <a:xfrm>
            <a:off x="1608138" y="2868613"/>
            <a:ext cx="1509712" cy="731837"/>
          </a:xfrm>
          <a:prstGeom prst="homePlate">
            <a:avLst>
              <a:gd name="adj" fmla="val 51410"/>
            </a:avLst>
          </a:prstGeom>
          <a:gradFill rotWithShape="0">
            <a:gsLst>
              <a:gs pos="0">
                <a:schemeClr val="tx1"/>
              </a:gs>
              <a:gs pos="50000">
                <a:srgbClr val="3366FF"/>
              </a:gs>
              <a:gs pos="100000">
                <a:schemeClr val="tx1"/>
              </a:gs>
            </a:gsLst>
            <a:lin ang="5400000" scaled="1"/>
          </a:gradFill>
          <a:ln w="9525">
            <a:solidFill>
              <a:schemeClr val="tx1"/>
            </a:solidFill>
            <a:miter lim="800000"/>
            <a:headEnd/>
            <a:tailEnd/>
          </a:ln>
          <a:effectLst/>
        </p:spPr>
        <p:txBody>
          <a:bodyPr wrap="none" anchor="ctr"/>
          <a:lstStyle/>
          <a:p>
            <a:r>
              <a:rPr lang="en-US" sz="1400" b="1">
                <a:solidFill>
                  <a:schemeClr val="bg1"/>
                </a:solidFill>
              </a:rPr>
              <a:t>Revised</a:t>
            </a:r>
          </a:p>
          <a:p>
            <a:r>
              <a:rPr lang="en-US" sz="1400" b="1">
                <a:solidFill>
                  <a:schemeClr val="bg1"/>
                </a:solidFill>
              </a:rPr>
              <a:t>Oversight</a:t>
            </a:r>
          </a:p>
          <a:p>
            <a:r>
              <a:rPr lang="en-US" sz="1400" b="1">
                <a:solidFill>
                  <a:schemeClr val="bg1"/>
                </a:solidFill>
              </a:rPr>
              <a:t>Model</a:t>
            </a:r>
          </a:p>
        </p:txBody>
      </p:sp>
      <p:sp>
        <p:nvSpPr>
          <p:cNvPr id="85000" name="Rectangle 8"/>
          <p:cNvSpPr>
            <a:spLocks noChangeArrowheads="1"/>
          </p:cNvSpPr>
          <p:nvPr/>
        </p:nvSpPr>
        <p:spPr bwMode="auto">
          <a:xfrm>
            <a:off x="385763" y="2127250"/>
            <a:ext cx="1222375" cy="2044700"/>
          </a:xfrm>
          <a:prstGeom prst="rect">
            <a:avLst/>
          </a:prstGeom>
          <a:gradFill rotWithShape="0">
            <a:gsLst>
              <a:gs pos="0">
                <a:srgbClr val="FFFF99"/>
              </a:gs>
              <a:gs pos="100000">
                <a:srgbClr val="00CC66"/>
              </a:gs>
            </a:gsLst>
            <a:path path="shape">
              <a:fillToRect l="50000" t="50000" r="50000" b="50000"/>
            </a:path>
          </a:gradFill>
          <a:ln w="9525">
            <a:solidFill>
              <a:schemeClr val="tx1"/>
            </a:solidFill>
            <a:miter lim="800000"/>
            <a:headEnd/>
            <a:tailEnd/>
          </a:ln>
          <a:effectLst/>
        </p:spPr>
        <p:txBody>
          <a:bodyPr wrap="none" anchor="ctr"/>
          <a:lstStyle/>
          <a:p>
            <a:r>
              <a:rPr lang="en-US" sz="1300" b="1"/>
              <a:t>Maintenance</a:t>
            </a:r>
          </a:p>
          <a:p>
            <a:r>
              <a:rPr lang="en-US" sz="1300" b="1"/>
              <a:t>of</a:t>
            </a:r>
          </a:p>
          <a:p>
            <a:r>
              <a:rPr lang="en-US" sz="1300" b="1"/>
              <a:t>Capability</a:t>
            </a:r>
            <a:endParaRPr lang="en-US"/>
          </a:p>
        </p:txBody>
      </p:sp>
      <p:sp>
        <p:nvSpPr>
          <p:cNvPr id="85001" name="Text Box 9"/>
          <p:cNvSpPr txBox="1">
            <a:spLocks noChangeArrowheads="1"/>
          </p:cNvSpPr>
          <p:nvPr/>
        </p:nvSpPr>
        <p:spPr bwMode="auto">
          <a:xfrm>
            <a:off x="468313" y="1652588"/>
            <a:ext cx="1068387" cy="457200"/>
          </a:xfrm>
          <a:prstGeom prst="rect">
            <a:avLst/>
          </a:prstGeom>
          <a:noFill/>
          <a:ln w="9525">
            <a:noFill/>
            <a:miter lim="800000"/>
            <a:headEnd/>
            <a:tailEnd/>
          </a:ln>
          <a:effectLst/>
        </p:spPr>
        <p:txBody>
          <a:bodyPr>
            <a:spAutoFit/>
          </a:bodyPr>
          <a:lstStyle/>
          <a:p>
            <a:r>
              <a:rPr lang="en-US" sz="1200" b="1" i="1">
                <a:solidFill>
                  <a:srgbClr val="006600"/>
                </a:solidFill>
              </a:rPr>
              <a:t>Current</a:t>
            </a:r>
          </a:p>
          <a:p>
            <a:r>
              <a:rPr lang="en-US" sz="1200" b="1" i="1">
                <a:solidFill>
                  <a:srgbClr val="006600"/>
                </a:solidFill>
              </a:rPr>
              <a:t>KCP</a:t>
            </a:r>
          </a:p>
        </p:txBody>
      </p:sp>
      <p:sp>
        <p:nvSpPr>
          <p:cNvPr id="85002" name="AutoShape 10"/>
          <p:cNvSpPr>
            <a:spLocks noChangeArrowheads="1"/>
          </p:cNvSpPr>
          <p:nvPr/>
        </p:nvSpPr>
        <p:spPr bwMode="auto">
          <a:xfrm>
            <a:off x="2832100" y="2862263"/>
            <a:ext cx="2081213" cy="731837"/>
          </a:xfrm>
          <a:prstGeom prst="chevron">
            <a:avLst>
              <a:gd name="adj" fmla="val 53150"/>
            </a:avLst>
          </a:prstGeom>
          <a:gradFill rotWithShape="0">
            <a:gsLst>
              <a:gs pos="0">
                <a:schemeClr val="tx1"/>
              </a:gs>
              <a:gs pos="50000">
                <a:srgbClr val="3366FF"/>
              </a:gs>
              <a:gs pos="100000">
                <a:schemeClr val="tx1"/>
              </a:gs>
            </a:gsLst>
            <a:lin ang="5400000" scaled="1"/>
          </a:gradFill>
          <a:ln w="9525">
            <a:solidFill>
              <a:schemeClr val="tx1"/>
            </a:solidFill>
            <a:miter lim="800000"/>
            <a:headEnd/>
            <a:tailEnd/>
          </a:ln>
          <a:effectLst/>
        </p:spPr>
        <p:txBody>
          <a:bodyPr wrap="none" anchor="ctr"/>
          <a:lstStyle/>
          <a:p>
            <a:r>
              <a:rPr lang="en-US" sz="1400" b="1">
                <a:solidFill>
                  <a:schemeClr val="bg1"/>
                </a:solidFill>
              </a:rPr>
              <a:t>     Business</a:t>
            </a:r>
          </a:p>
          <a:p>
            <a:r>
              <a:rPr lang="en-US" sz="1400" b="1">
                <a:solidFill>
                  <a:schemeClr val="bg1"/>
                </a:solidFill>
              </a:rPr>
              <a:t>      Process</a:t>
            </a:r>
          </a:p>
          <a:p>
            <a:r>
              <a:rPr lang="en-US" sz="1400" b="1">
                <a:solidFill>
                  <a:schemeClr val="bg1"/>
                </a:solidFill>
              </a:rPr>
              <a:t>    Transformation</a:t>
            </a:r>
          </a:p>
        </p:txBody>
      </p:sp>
      <p:sp>
        <p:nvSpPr>
          <p:cNvPr id="85003" name="AutoShape 11"/>
          <p:cNvSpPr>
            <a:spLocks noChangeArrowheads="1"/>
          </p:cNvSpPr>
          <p:nvPr/>
        </p:nvSpPr>
        <p:spPr bwMode="auto">
          <a:xfrm>
            <a:off x="1614488" y="3638550"/>
            <a:ext cx="1509712" cy="731838"/>
          </a:xfrm>
          <a:prstGeom prst="homePlate">
            <a:avLst>
              <a:gd name="adj" fmla="val 54877"/>
            </a:avLst>
          </a:prstGeom>
          <a:gradFill rotWithShape="0">
            <a:gsLst>
              <a:gs pos="0">
                <a:schemeClr val="tx1"/>
              </a:gs>
              <a:gs pos="50000">
                <a:srgbClr val="3366FF"/>
              </a:gs>
              <a:gs pos="100000">
                <a:schemeClr val="tx1"/>
              </a:gs>
            </a:gsLst>
            <a:lin ang="5400000" scaled="1"/>
          </a:gradFill>
          <a:ln w="9525">
            <a:solidFill>
              <a:schemeClr val="tx1"/>
            </a:solidFill>
            <a:miter lim="800000"/>
            <a:headEnd/>
            <a:tailEnd/>
          </a:ln>
          <a:effectLst/>
        </p:spPr>
        <p:txBody>
          <a:bodyPr wrap="none" anchor="ctr"/>
          <a:lstStyle/>
          <a:p>
            <a:r>
              <a:rPr lang="en-US" sz="1400" b="1">
                <a:solidFill>
                  <a:schemeClr val="bg1"/>
                </a:solidFill>
              </a:rPr>
              <a:t>Strategic</a:t>
            </a:r>
          </a:p>
          <a:p>
            <a:r>
              <a:rPr lang="en-US" sz="1400" b="1">
                <a:solidFill>
                  <a:schemeClr val="bg1"/>
                </a:solidFill>
              </a:rPr>
              <a:t>Sourcing</a:t>
            </a:r>
          </a:p>
          <a:p>
            <a:r>
              <a:rPr lang="en-US" sz="1400" b="1">
                <a:solidFill>
                  <a:schemeClr val="bg1"/>
                </a:solidFill>
              </a:rPr>
              <a:t>&amp; Sizing</a:t>
            </a:r>
          </a:p>
        </p:txBody>
      </p:sp>
      <p:sp>
        <p:nvSpPr>
          <p:cNvPr id="85004" name="AutoShape 12"/>
          <p:cNvSpPr>
            <a:spLocks noChangeArrowheads="1"/>
          </p:cNvSpPr>
          <p:nvPr/>
        </p:nvSpPr>
        <p:spPr bwMode="auto">
          <a:xfrm>
            <a:off x="2836863" y="3630613"/>
            <a:ext cx="2081212" cy="731837"/>
          </a:xfrm>
          <a:prstGeom prst="chevron">
            <a:avLst>
              <a:gd name="adj" fmla="val 53150"/>
            </a:avLst>
          </a:prstGeom>
          <a:gradFill rotWithShape="0">
            <a:gsLst>
              <a:gs pos="0">
                <a:schemeClr val="tx1"/>
              </a:gs>
              <a:gs pos="50000">
                <a:srgbClr val="3366FF"/>
              </a:gs>
              <a:gs pos="100000">
                <a:schemeClr val="tx1"/>
              </a:gs>
            </a:gsLst>
            <a:lin ang="5400000" scaled="1"/>
          </a:gradFill>
          <a:ln w="9525">
            <a:solidFill>
              <a:schemeClr val="tx1"/>
            </a:solidFill>
            <a:miter lim="800000"/>
            <a:headEnd/>
            <a:tailEnd/>
          </a:ln>
          <a:effectLst/>
        </p:spPr>
        <p:txBody>
          <a:bodyPr wrap="none" anchor="ctr"/>
          <a:lstStyle/>
          <a:p>
            <a:r>
              <a:rPr lang="en-US" sz="1400" b="1">
                <a:solidFill>
                  <a:schemeClr val="bg1"/>
                </a:solidFill>
              </a:rPr>
              <a:t>New</a:t>
            </a:r>
          </a:p>
          <a:p>
            <a:r>
              <a:rPr lang="en-US" sz="1400" b="1">
                <a:solidFill>
                  <a:schemeClr val="bg1"/>
                </a:solidFill>
              </a:rPr>
              <a:t>Facility</a:t>
            </a:r>
          </a:p>
        </p:txBody>
      </p:sp>
      <p:sp>
        <p:nvSpPr>
          <p:cNvPr id="85005" name="Rectangle 13"/>
          <p:cNvSpPr>
            <a:spLocks noChangeArrowheads="1"/>
          </p:cNvSpPr>
          <p:nvPr/>
        </p:nvSpPr>
        <p:spPr bwMode="auto">
          <a:xfrm>
            <a:off x="7712075" y="2744788"/>
            <a:ext cx="1143000" cy="957262"/>
          </a:xfrm>
          <a:prstGeom prst="rect">
            <a:avLst/>
          </a:prstGeom>
          <a:gradFill rotWithShape="0">
            <a:gsLst>
              <a:gs pos="0">
                <a:srgbClr val="FFFF99"/>
              </a:gs>
              <a:gs pos="100000">
                <a:srgbClr val="00CC66"/>
              </a:gs>
            </a:gsLst>
            <a:path path="shape">
              <a:fillToRect l="50000" t="50000" r="50000" b="50000"/>
            </a:path>
          </a:gradFill>
          <a:ln w="9525">
            <a:solidFill>
              <a:schemeClr val="tx1"/>
            </a:solidFill>
            <a:miter lim="800000"/>
            <a:headEnd/>
            <a:tailEnd/>
          </a:ln>
          <a:effectLst/>
        </p:spPr>
        <p:txBody>
          <a:bodyPr wrap="none" anchor="ctr"/>
          <a:lstStyle/>
          <a:p>
            <a:r>
              <a:rPr lang="en-US" sz="1300" b="1"/>
              <a:t>Responsive</a:t>
            </a:r>
          </a:p>
          <a:p>
            <a:r>
              <a:rPr lang="en-US" sz="1300" b="1"/>
              <a:t>Infrastructure</a:t>
            </a:r>
            <a:endParaRPr lang="en-US"/>
          </a:p>
        </p:txBody>
      </p:sp>
      <p:sp>
        <p:nvSpPr>
          <p:cNvPr id="85006" name="Text Box 14"/>
          <p:cNvSpPr txBox="1">
            <a:spLocks noChangeArrowheads="1"/>
          </p:cNvSpPr>
          <p:nvPr/>
        </p:nvSpPr>
        <p:spPr bwMode="auto">
          <a:xfrm>
            <a:off x="322263" y="4775200"/>
            <a:ext cx="1458912" cy="1187450"/>
          </a:xfrm>
          <a:prstGeom prst="rect">
            <a:avLst/>
          </a:prstGeom>
          <a:noFill/>
          <a:ln w="9525">
            <a:noFill/>
            <a:miter lim="800000"/>
            <a:headEnd/>
            <a:tailEnd/>
          </a:ln>
          <a:effectLst/>
        </p:spPr>
        <p:txBody>
          <a:bodyPr wrap="none">
            <a:spAutoFit/>
          </a:bodyPr>
          <a:lstStyle/>
          <a:p>
            <a:pPr algn="l">
              <a:buFontTx/>
              <a:buChar char="•"/>
            </a:pPr>
            <a:r>
              <a:rPr lang="en-US" sz="1200" b="1"/>
              <a:t> 63 years old </a:t>
            </a:r>
          </a:p>
          <a:p>
            <a:pPr algn="l">
              <a:buFontTx/>
              <a:buChar char="•"/>
            </a:pPr>
            <a:r>
              <a:rPr lang="en-US" sz="1200" b="1"/>
              <a:t> 3.1 M ft</a:t>
            </a:r>
            <a:r>
              <a:rPr lang="en-US" sz="1200" b="1" baseline="30000"/>
              <a:t>2</a:t>
            </a:r>
          </a:p>
          <a:p>
            <a:pPr algn="l">
              <a:buFontTx/>
              <a:buChar char="•"/>
            </a:pPr>
            <a:r>
              <a:rPr lang="en-US" sz="1200" b="1"/>
              <a:t> 2900 employees</a:t>
            </a:r>
          </a:p>
          <a:p>
            <a:pPr algn="l">
              <a:buFontTx/>
              <a:buChar char="•"/>
            </a:pPr>
            <a:r>
              <a:rPr lang="en-US" sz="1200" b="1"/>
              <a:t> High fixed costs</a:t>
            </a:r>
          </a:p>
          <a:p>
            <a:pPr algn="l">
              <a:buFontTx/>
              <a:buChar char="•"/>
            </a:pPr>
            <a:r>
              <a:rPr lang="en-US" sz="1200" b="1"/>
              <a:t> Low utilization</a:t>
            </a:r>
          </a:p>
          <a:p>
            <a:pPr algn="l">
              <a:buFontTx/>
              <a:buChar char="•"/>
            </a:pPr>
            <a:r>
              <a:rPr lang="en-US" sz="1200" b="1"/>
              <a:t> 50% outsourced</a:t>
            </a:r>
          </a:p>
        </p:txBody>
      </p:sp>
      <p:sp>
        <p:nvSpPr>
          <p:cNvPr id="85007" name="Text Box 15"/>
          <p:cNvSpPr txBox="1">
            <a:spLocks noChangeArrowheads="1"/>
          </p:cNvSpPr>
          <p:nvPr/>
        </p:nvSpPr>
        <p:spPr bwMode="auto">
          <a:xfrm>
            <a:off x="2916238" y="4406900"/>
            <a:ext cx="1906587" cy="1187450"/>
          </a:xfrm>
          <a:prstGeom prst="rect">
            <a:avLst/>
          </a:prstGeom>
          <a:noFill/>
          <a:ln w="9525">
            <a:noFill/>
            <a:miter lim="800000"/>
            <a:headEnd/>
            <a:tailEnd/>
          </a:ln>
          <a:effectLst/>
        </p:spPr>
        <p:txBody>
          <a:bodyPr wrap="none">
            <a:spAutoFit/>
          </a:bodyPr>
          <a:lstStyle/>
          <a:p>
            <a:pPr algn="l">
              <a:buFontTx/>
              <a:buChar char="•"/>
            </a:pPr>
            <a:r>
              <a:rPr lang="en-US" sz="1200" b="1"/>
              <a:t> Modern Infrastructure </a:t>
            </a:r>
          </a:p>
          <a:p>
            <a:pPr algn="l">
              <a:buFontTx/>
              <a:buChar char="•"/>
            </a:pPr>
            <a:r>
              <a:rPr lang="en-US" sz="1200" b="1"/>
              <a:t> 1.0 M ft</a:t>
            </a:r>
            <a:r>
              <a:rPr lang="en-US" sz="1200" b="1" baseline="30000"/>
              <a:t>2</a:t>
            </a:r>
          </a:p>
          <a:p>
            <a:pPr algn="l">
              <a:buFontTx/>
              <a:buChar char="•"/>
            </a:pPr>
            <a:r>
              <a:rPr lang="en-US" sz="1200" b="1"/>
              <a:t> 2000 employees</a:t>
            </a:r>
          </a:p>
          <a:p>
            <a:pPr algn="l">
              <a:buFontTx/>
              <a:buChar char="•"/>
            </a:pPr>
            <a:r>
              <a:rPr lang="en-US" sz="1200" b="1"/>
              <a:t> Low fixed costs</a:t>
            </a:r>
          </a:p>
          <a:p>
            <a:pPr algn="l">
              <a:buFontTx/>
              <a:buChar char="•"/>
            </a:pPr>
            <a:r>
              <a:rPr lang="en-US" sz="1200" b="1"/>
              <a:t> Reconfigurable</a:t>
            </a:r>
          </a:p>
          <a:p>
            <a:pPr algn="l">
              <a:buFontTx/>
              <a:buChar char="•"/>
            </a:pPr>
            <a:r>
              <a:rPr lang="en-US" sz="1200" b="1"/>
              <a:t> 65% outsourced</a:t>
            </a:r>
          </a:p>
        </p:txBody>
      </p:sp>
      <p:sp>
        <p:nvSpPr>
          <p:cNvPr id="85008" name="Text Box 16"/>
          <p:cNvSpPr txBox="1">
            <a:spLocks noChangeArrowheads="1"/>
          </p:cNvSpPr>
          <p:nvPr/>
        </p:nvSpPr>
        <p:spPr bwMode="auto">
          <a:xfrm>
            <a:off x="1752600" y="2082800"/>
            <a:ext cx="2743200" cy="762000"/>
          </a:xfrm>
          <a:prstGeom prst="rect">
            <a:avLst/>
          </a:prstGeom>
          <a:noFill/>
          <a:ln w="9525">
            <a:noFill/>
            <a:miter lim="800000"/>
            <a:headEnd/>
            <a:tailEnd/>
          </a:ln>
          <a:effectLst/>
        </p:spPr>
        <p:txBody>
          <a:bodyPr>
            <a:spAutoFit/>
          </a:bodyPr>
          <a:lstStyle/>
          <a:p>
            <a:r>
              <a:rPr lang="en-US" sz="2400" b="1"/>
              <a:t>KCRIMS</a:t>
            </a:r>
          </a:p>
          <a:p>
            <a:r>
              <a:rPr lang="en-US" sz="1000" b="1"/>
              <a:t>Kansas City Responsive Infrastructure Manufacturing &amp; Sourcing</a:t>
            </a:r>
            <a:endParaRPr lang="en-US" sz="600" b="1"/>
          </a:p>
        </p:txBody>
      </p:sp>
      <p:sp>
        <p:nvSpPr>
          <p:cNvPr id="85009" name="AutoShape 17"/>
          <p:cNvSpPr>
            <a:spLocks noChangeArrowheads="1"/>
          </p:cNvSpPr>
          <p:nvPr/>
        </p:nvSpPr>
        <p:spPr bwMode="auto">
          <a:xfrm>
            <a:off x="4919663" y="3062288"/>
            <a:ext cx="2784475" cy="1036637"/>
          </a:xfrm>
          <a:prstGeom prst="homePlate">
            <a:avLst>
              <a:gd name="adj" fmla="val 66940"/>
            </a:avLst>
          </a:prstGeom>
          <a:gradFill rotWithShape="0">
            <a:gsLst>
              <a:gs pos="0">
                <a:schemeClr val="tx1"/>
              </a:gs>
              <a:gs pos="50000">
                <a:srgbClr val="3366FF"/>
              </a:gs>
              <a:gs pos="100000">
                <a:schemeClr val="tx1"/>
              </a:gs>
            </a:gsLst>
            <a:lin ang="5400000" scaled="1"/>
          </a:gradFill>
          <a:ln w="9525">
            <a:solidFill>
              <a:schemeClr val="tx1"/>
            </a:solidFill>
            <a:miter lim="800000"/>
            <a:headEnd/>
            <a:tailEnd/>
          </a:ln>
          <a:effectLst/>
        </p:spPr>
        <p:txBody>
          <a:bodyPr wrap="none" anchor="ctr"/>
          <a:lstStyle/>
          <a:p>
            <a:r>
              <a:rPr lang="en-US" sz="1200" b="1">
                <a:solidFill>
                  <a:schemeClr val="bg1"/>
                </a:solidFill>
              </a:rPr>
              <a:t>Supply Chain Management</a:t>
            </a:r>
          </a:p>
          <a:p>
            <a:r>
              <a:rPr lang="en-US" sz="1200" b="1">
                <a:solidFill>
                  <a:schemeClr val="bg1"/>
                </a:solidFill>
              </a:rPr>
              <a:t>  Integrated Program Management</a:t>
            </a:r>
          </a:p>
          <a:p>
            <a:r>
              <a:rPr lang="en-US" sz="1200" b="1">
                <a:solidFill>
                  <a:schemeClr val="bg1"/>
                </a:solidFill>
              </a:rPr>
              <a:t>Life Cycle Support</a:t>
            </a:r>
          </a:p>
        </p:txBody>
      </p:sp>
      <p:sp>
        <p:nvSpPr>
          <p:cNvPr id="85010" name="Text Box 18"/>
          <p:cNvSpPr txBox="1">
            <a:spLocks noChangeArrowheads="1"/>
          </p:cNvSpPr>
          <p:nvPr/>
        </p:nvSpPr>
        <p:spPr bwMode="auto">
          <a:xfrm>
            <a:off x="7439025" y="2049463"/>
            <a:ext cx="1704975" cy="639762"/>
          </a:xfrm>
          <a:prstGeom prst="rect">
            <a:avLst/>
          </a:prstGeom>
          <a:noFill/>
          <a:ln w="9525">
            <a:noFill/>
            <a:miter lim="800000"/>
            <a:headEnd/>
            <a:tailEnd/>
          </a:ln>
          <a:effectLst/>
        </p:spPr>
        <p:txBody>
          <a:bodyPr>
            <a:spAutoFit/>
          </a:bodyPr>
          <a:lstStyle/>
          <a:p>
            <a:r>
              <a:rPr lang="en-US" sz="1200" b="1" i="1"/>
              <a:t>Integrated</a:t>
            </a:r>
          </a:p>
          <a:p>
            <a:r>
              <a:rPr lang="en-US" sz="1200" b="1" i="1"/>
              <a:t>Interdependent</a:t>
            </a:r>
          </a:p>
          <a:p>
            <a:r>
              <a:rPr lang="en-US" sz="1200" b="1" i="1"/>
              <a:t>Enterprise</a:t>
            </a:r>
          </a:p>
        </p:txBody>
      </p:sp>
      <p:sp>
        <p:nvSpPr>
          <p:cNvPr id="85011" name="Text Box 19"/>
          <p:cNvSpPr txBox="1">
            <a:spLocks noChangeArrowheads="1"/>
          </p:cNvSpPr>
          <p:nvPr/>
        </p:nvSpPr>
        <p:spPr bwMode="auto">
          <a:xfrm>
            <a:off x="5132388" y="1973263"/>
            <a:ext cx="2254250" cy="822325"/>
          </a:xfrm>
          <a:prstGeom prst="rect">
            <a:avLst/>
          </a:prstGeom>
          <a:noFill/>
          <a:ln w="9525">
            <a:noFill/>
            <a:miter lim="800000"/>
            <a:headEnd/>
            <a:tailEnd/>
          </a:ln>
          <a:effectLst/>
        </p:spPr>
        <p:txBody>
          <a:bodyPr>
            <a:spAutoFit/>
          </a:bodyPr>
          <a:lstStyle/>
          <a:p>
            <a:r>
              <a:rPr lang="en-US" sz="2400" b="1"/>
              <a:t>NWC</a:t>
            </a:r>
          </a:p>
          <a:p>
            <a:r>
              <a:rPr lang="en-US" sz="2400" b="1"/>
              <a:t>Integration</a:t>
            </a:r>
            <a:endParaRPr lang="en-US" sz="1400" b="1"/>
          </a:p>
        </p:txBody>
      </p:sp>
      <p:sp>
        <p:nvSpPr>
          <p:cNvPr id="85012" name="Text Box 20"/>
          <p:cNvSpPr txBox="1">
            <a:spLocks noChangeArrowheads="1"/>
          </p:cNvSpPr>
          <p:nvPr/>
        </p:nvSpPr>
        <p:spPr bwMode="auto">
          <a:xfrm>
            <a:off x="5299075" y="4116388"/>
            <a:ext cx="2093913" cy="1004887"/>
          </a:xfrm>
          <a:prstGeom prst="rect">
            <a:avLst/>
          </a:prstGeom>
          <a:noFill/>
          <a:ln w="9525">
            <a:noFill/>
            <a:miter lim="800000"/>
            <a:headEnd/>
            <a:tailEnd/>
          </a:ln>
          <a:effectLst/>
        </p:spPr>
        <p:txBody>
          <a:bodyPr wrap="none">
            <a:spAutoFit/>
          </a:bodyPr>
          <a:lstStyle/>
          <a:p>
            <a:pPr algn="l">
              <a:buFontTx/>
              <a:buChar char="•"/>
            </a:pPr>
            <a:r>
              <a:rPr lang="en-US" sz="1200" b="1"/>
              <a:t> Unified Supply Base</a:t>
            </a:r>
          </a:p>
          <a:p>
            <a:pPr algn="l">
              <a:buFontTx/>
              <a:buChar char="•"/>
            </a:pPr>
            <a:r>
              <a:rPr lang="en-US" sz="1200" b="1"/>
              <a:t> Baseline Change Control</a:t>
            </a:r>
          </a:p>
          <a:p>
            <a:pPr algn="l">
              <a:buFontTx/>
              <a:buChar char="•"/>
            </a:pPr>
            <a:r>
              <a:rPr lang="en-US" sz="1200" b="1"/>
              <a:t> Integrated Schedule</a:t>
            </a:r>
          </a:p>
          <a:p>
            <a:pPr algn="l">
              <a:buFontTx/>
              <a:buChar char="•"/>
            </a:pPr>
            <a:r>
              <a:rPr lang="en-US" sz="1200" b="1"/>
              <a:t> Cost Control</a:t>
            </a:r>
          </a:p>
          <a:p>
            <a:pPr algn="l">
              <a:buFontTx/>
              <a:buChar char="•"/>
            </a:pPr>
            <a:r>
              <a:rPr lang="en-US" sz="1200" b="1"/>
              <a:t> Shared Resources</a:t>
            </a:r>
          </a:p>
        </p:txBody>
      </p:sp>
      <p:sp>
        <p:nvSpPr>
          <p:cNvPr id="85013" name="Rectangle 21"/>
          <p:cNvSpPr>
            <a:spLocks noChangeArrowheads="1"/>
          </p:cNvSpPr>
          <p:nvPr/>
        </p:nvSpPr>
        <p:spPr bwMode="auto">
          <a:xfrm>
            <a:off x="381000" y="4168775"/>
            <a:ext cx="1227138" cy="639763"/>
          </a:xfrm>
          <a:prstGeom prst="rect">
            <a:avLst/>
          </a:prstGeom>
          <a:gradFill rotWithShape="0">
            <a:gsLst>
              <a:gs pos="0">
                <a:srgbClr val="FFFF99"/>
              </a:gs>
              <a:gs pos="100000">
                <a:srgbClr val="FFCC66"/>
              </a:gs>
            </a:gsLst>
            <a:path path="shape">
              <a:fillToRect l="50000" t="50000" r="50000" b="50000"/>
            </a:path>
          </a:gradFill>
          <a:ln w="9525">
            <a:solidFill>
              <a:schemeClr val="tx1"/>
            </a:solidFill>
            <a:miter lim="800000"/>
            <a:headEnd/>
            <a:tailEnd/>
          </a:ln>
          <a:effectLst/>
        </p:spPr>
        <p:txBody>
          <a:bodyPr wrap="none" anchor="ctr"/>
          <a:lstStyle/>
          <a:p>
            <a:r>
              <a:rPr lang="en-US" sz="1300" b="1"/>
              <a:t>Commercial</a:t>
            </a:r>
          </a:p>
          <a:p>
            <a:r>
              <a:rPr lang="en-US" sz="1300" b="1"/>
              <a:t>Supply</a:t>
            </a:r>
          </a:p>
          <a:p>
            <a:r>
              <a:rPr lang="en-US" sz="1300" b="1"/>
              <a:t>Base</a:t>
            </a:r>
            <a:endParaRPr lang="en-US"/>
          </a:p>
        </p:txBody>
      </p:sp>
      <p:sp>
        <p:nvSpPr>
          <p:cNvPr id="85014" name="Rectangle 22"/>
          <p:cNvSpPr>
            <a:spLocks noChangeArrowheads="1"/>
          </p:cNvSpPr>
          <p:nvPr/>
        </p:nvSpPr>
        <p:spPr bwMode="auto">
          <a:xfrm>
            <a:off x="7712075" y="3697288"/>
            <a:ext cx="1141413" cy="901700"/>
          </a:xfrm>
          <a:prstGeom prst="rect">
            <a:avLst/>
          </a:prstGeom>
          <a:gradFill rotWithShape="0">
            <a:gsLst>
              <a:gs pos="0">
                <a:srgbClr val="FFFF99"/>
              </a:gs>
              <a:gs pos="100000">
                <a:srgbClr val="FFCC66"/>
              </a:gs>
            </a:gsLst>
            <a:path path="shape">
              <a:fillToRect l="50000" t="50000" r="50000" b="50000"/>
            </a:path>
          </a:gradFill>
          <a:ln w="9525">
            <a:solidFill>
              <a:schemeClr val="tx1"/>
            </a:solidFill>
            <a:miter lim="800000"/>
            <a:headEnd/>
            <a:tailEnd/>
          </a:ln>
          <a:effectLst/>
        </p:spPr>
        <p:txBody>
          <a:bodyPr wrap="none" anchor="ctr"/>
          <a:lstStyle/>
          <a:p>
            <a:r>
              <a:rPr lang="en-US" sz="1300" b="1"/>
              <a:t>Commercial</a:t>
            </a:r>
          </a:p>
          <a:p>
            <a:r>
              <a:rPr lang="en-US" sz="1300" b="1"/>
              <a:t>Supply</a:t>
            </a:r>
          </a:p>
          <a:p>
            <a:r>
              <a:rPr lang="en-US" sz="1300" b="1"/>
              <a:t>Base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2209800" y="457200"/>
            <a:ext cx="6477000" cy="457200"/>
          </a:xfrm>
          <a:prstGeom prst="rect">
            <a:avLst/>
          </a:prstGeom>
          <a:noFill/>
          <a:ln w="9525">
            <a:noFill/>
            <a:miter lim="800000"/>
            <a:headEnd/>
            <a:tailEnd/>
          </a:ln>
          <a:effectLst/>
        </p:spPr>
        <p:txBody>
          <a:bodyPr>
            <a:spAutoFit/>
          </a:bodyPr>
          <a:lstStyle/>
          <a:p>
            <a:pPr eaLnBrk="0" hangingPunct="0"/>
            <a:r>
              <a:rPr lang="en-US" sz="2400" b="1">
                <a:solidFill>
                  <a:srgbClr val="FF0000"/>
                </a:solidFill>
              </a:rPr>
              <a:t>KCRIMS Transformation Plan Elements</a:t>
            </a:r>
          </a:p>
        </p:txBody>
      </p:sp>
      <p:sp>
        <p:nvSpPr>
          <p:cNvPr id="5126" name="Rectangle 6"/>
          <p:cNvSpPr>
            <a:spLocks noChangeArrowheads="1"/>
          </p:cNvSpPr>
          <p:nvPr/>
        </p:nvSpPr>
        <p:spPr bwMode="auto">
          <a:xfrm>
            <a:off x="4038600" y="1600200"/>
            <a:ext cx="4419600" cy="3157538"/>
          </a:xfrm>
          <a:prstGeom prst="rect">
            <a:avLst/>
          </a:prstGeom>
          <a:noFill/>
          <a:ln w="9525">
            <a:noFill/>
            <a:miter lim="800000"/>
            <a:headEnd/>
            <a:tailEnd/>
          </a:ln>
          <a:effectLst/>
        </p:spPr>
        <p:txBody>
          <a:bodyPr anchor="ctr">
            <a:spAutoFit/>
          </a:bodyPr>
          <a:lstStyle/>
          <a:p>
            <a:pPr marL="342900" indent="-342900" algn="l">
              <a:spcBef>
                <a:spcPct val="75000"/>
              </a:spcBef>
              <a:buClr>
                <a:schemeClr val="tx1"/>
              </a:buClr>
              <a:buFont typeface="Wingdings" pitchFamily="2" charset="2"/>
              <a:buNone/>
              <a:tabLst>
                <a:tab pos="457200" algn="l"/>
              </a:tabLst>
            </a:pPr>
            <a:r>
              <a:rPr lang="en-US" sz="1600" b="1" i="1" u="sng">
                <a:cs typeface="Times New Roman" pitchFamily="18" charset="0"/>
              </a:rPr>
              <a:t>Major Elements:</a:t>
            </a:r>
            <a:endParaRPr lang="en-US" sz="1600" u="sng">
              <a:cs typeface="Times New Roman" pitchFamily="18" charset="0"/>
            </a:endParaRPr>
          </a:p>
          <a:p>
            <a:pPr marL="342900" indent="-342900" algn="l">
              <a:spcBef>
                <a:spcPct val="75000"/>
              </a:spcBef>
              <a:buClr>
                <a:schemeClr val="tx1"/>
              </a:buClr>
              <a:buFont typeface="Wingdings" pitchFamily="2" charset="2"/>
              <a:buAutoNum type="arabicPeriod"/>
              <a:tabLst>
                <a:tab pos="457200" algn="l"/>
              </a:tabLst>
            </a:pPr>
            <a:r>
              <a:rPr lang="en-US" sz="1400">
                <a:cs typeface="Times New Roman" pitchFamily="18" charset="0"/>
              </a:rPr>
              <a:t>Transition to more process-based production operations with appropriate capacity and additional outsourcing. </a:t>
            </a:r>
            <a:r>
              <a:rPr lang="en-US" sz="1400" b="1" i="1">
                <a:cs typeface="Times New Roman" pitchFamily="18" charset="0"/>
              </a:rPr>
              <a:t>(Strategic Sourcing &amp; Sizing)</a:t>
            </a:r>
            <a:endParaRPr lang="en-US" sz="1400" b="1" i="1"/>
          </a:p>
          <a:p>
            <a:pPr marL="342900" indent="-342900" algn="l" eaLnBrk="0" hangingPunct="0">
              <a:spcBef>
                <a:spcPct val="75000"/>
              </a:spcBef>
              <a:buClr>
                <a:schemeClr val="tx1"/>
              </a:buClr>
              <a:buFont typeface="Wingdings" pitchFamily="2" charset="2"/>
              <a:buAutoNum type="arabicPeriod"/>
              <a:tabLst>
                <a:tab pos="457200" algn="l"/>
              </a:tabLst>
            </a:pPr>
            <a:r>
              <a:rPr lang="en-US" sz="1400">
                <a:cs typeface="Times New Roman" pitchFamily="18" charset="0"/>
              </a:rPr>
              <a:t>Implement business process transformation with more commercial-like practices rather than those driven by federal regulation and oversight.  </a:t>
            </a:r>
            <a:r>
              <a:rPr lang="en-US" sz="1400" i="1">
                <a:cs typeface="Times New Roman" pitchFamily="18" charset="0"/>
              </a:rPr>
              <a:t>(</a:t>
            </a:r>
            <a:r>
              <a:rPr lang="en-US" sz="1400" b="1" i="1">
                <a:cs typeface="Times New Roman" pitchFamily="18" charset="0"/>
              </a:rPr>
              <a:t>Business Process Transformation)</a:t>
            </a:r>
            <a:endParaRPr lang="en-US" sz="1400" b="1" i="1"/>
          </a:p>
          <a:p>
            <a:pPr marL="342900" indent="-342900" algn="l" eaLnBrk="0" hangingPunct="0">
              <a:spcBef>
                <a:spcPct val="75000"/>
              </a:spcBef>
              <a:buClr>
                <a:schemeClr val="tx1"/>
              </a:buClr>
              <a:buFont typeface="Wingdings" pitchFamily="2" charset="2"/>
              <a:buAutoNum type="arabicPeriod"/>
              <a:tabLst>
                <a:tab pos="457200" algn="l"/>
              </a:tabLst>
            </a:pPr>
            <a:r>
              <a:rPr lang="en-US" sz="1400">
                <a:cs typeface="Times New Roman" pitchFamily="18" charset="0"/>
              </a:rPr>
              <a:t>Construct a 1M ft</a:t>
            </a:r>
            <a:r>
              <a:rPr lang="en-US" sz="1400" baseline="30000">
                <a:cs typeface="Times New Roman" pitchFamily="18" charset="0"/>
              </a:rPr>
              <a:t>2</a:t>
            </a:r>
            <a:r>
              <a:rPr lang="en-US" sz="1400">
                <a:cs typeface="Times New Roman" pitchFamily="18" charset="0"/>
              </a:rPr>
              <a:t> facility to enable savings and RRW development and qualification in 2012. </a:t>
            </a:r>
            <a:r>
              <a:rPr lang="en-US" sz="1400" b="1" i="1">
                <a:cs typeface="Times New Roman" pitchFamily="18" charset="0"/>
              </a:rPr>
              <a:t>(New Facility)</a:t>
            </a:r>
            <a:endParaRPr lang="en-US" sz="1400" b="1" i="1"/>
          </a:p>
        </p:txBody>
      </p:sp>
      <p:pic>
        <p:nvPicPr>
          <p:cNvPr id="5127" name="Picture 7"/>
          <p:cNvPicPr>
            <a:picLocks noChangeAspect="1" noChangeArrowheads="1"/>
          </p:cNvPicPr>
          <p:nvPr/>
        </p:nvPicPr>
        <p:blipFill>
          <a:blip r:embed="rId2"/>
          <a:srcRect/>
          <a:stretch>
            <a:fillRect/>
          </a:stretch>
        </p:blipFill>
        <p:spPr bwMode="auto">
          <a:xfrm>
            <a:off x="661988" y="1752600"/>
            <a:ext cx="2940050" cy="3805238"/>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sp>
        <p:nvSpPr>
          <p:cNvPr id="5130" name="Text Box 10"/>
          <p:cNvSpPr txBox="1">
            <a:spLocks noChangeArrowheads="1"/>
          </p:cNvSpPr>
          <p:nvPr/>
        </p:nvSpPr>
        <p:spPr bwMode="auto">
          <a:xfrm>
            <a:off x="3886200" y="5105400"/>
            <a:ext cx="5105400" cy="739775"/>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eaLnBrk="0" hangingPunct="0">
              <a:spcBef>
                <a:spcPct val="75000"/>
              </a:spcBef>
              <a:buClr>
                <a:schemeClr val="tx1"/>
              </a:buClr>
              <a:buFont typeface="Wingdings" pitchFamily="2" charset="2"/>
              <a:buNone/>
            </a:pPr>
            <a:r>
              <a:rPr lang="en-US" sz="1400" b="1"/>
              <a:t>Transformation will result in approximately $100M of annual operational cost savings when fully implemented.  Non-Weapons related business potentially separated.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981200" y="457200"/>
            <a:ext cx="6477000" cy="457200"/>
          </a:xfrm>
          <a:prstGeom prst="rect">
            <a:avLst/>
          </a:prstGeom>
          <a:noFill/>
          <a:ln w="9525">
            <a:noFill/>
            <a:miter lim="800000"/>
            <a:headEnd/>
            <a:tailEnd/>
          </a:ln>
          <a:effectLst/>
        </p:spPr>
        <p:txBody>
          <a:bodyPr>
            <a:spAutoFit/>
          </a:bodyPr>
          <a:lstStyle/>
          <a:p>
            <a:pPr eaLnBrk="0" hangingPunct="0"/>
            <a:r>
              <a:rPr lang="en-US" sz="2400" b="1">
                <a:solidFill>
                  <a:srgbClr val="FF0000"/>
                </a:solidFill>
              </a:rPr>
              <a:t>KCRIMS Transformation Plan Elements</a:t>
            </a:r>
          </a:p>
        </p:txBody>
      </p:sp>
      <p:sp>
        <p:nvSpPr>
          <p:cNvPr id="50179" name="Text Box 3"/>
          <p:cNvSpPr txBox="1">
            <a:spLocks noChangeArrowheads="1"/>
          </p:cNvSpPr>
          <p:nvPr/>
        </p:nvSpPr>
        <p:spPr bwMode="auto">
          <a:xfrm>
            <a:off x="381000" y="1471613"/>
            <a:ext cx="3617913" cy="336550"/>
          </a:xfrm>
          <a:prstGeom prst="rect">
            <a:avLst/>
          </a:prstGeom>
          <a:noFill/>
          <a:ln w="9525">
            <a:noFill/>
            <a:miter lim="800000"/>
            <a:headEnd/>
            <a:tailEnd/>
          </a:ln>
          <a:effectLst/>
        </p:spPr>
        <p:txBody>
          <a:bodyPr wrap="none">
            <a:spAutoFit/>
          </a:bodyPr>
          <a:lstStyle/>
          <a:p>
            <a:pPr algn="l"/>
            <a:r>
              <a:rPr lang="en-US" sz="1600" b="1" i="1" u="sng"/>
              <a:t>Strategic Sourcing and Sizing Plan:</a:t>
            </a:r>
            <a:endParaRPr lang="en-US" sz="1600"/>
          </a:p>
        </p:txBody>
      </p:sp>
      <p:grpSp>
        <p:nvGrpSpPr>
          <p:cNvPr id="50199" name="Group 23"/>
          <p:cNvGrpSpPr>
            <a:grpSpLocks/>
          </p:cNvGrpSpPr>
          <p:nvPr/>
        </p:nvGrpSpPr>
        <p:grpSpPr bwMode="auto">
          <a:xfrm>
            <a:off x="304800" y="1905000"/>
            <a:ext cx="8153400" cy="3962400"/>
            <a:chOff x="192" y="1200"/>
            <a:chExt cx="5136" cy="2496"/>
          </a:xfrm>
        </p:grpSpPr>
        <p:sp>
          <p:nvSpPr>
            <p:cNvPr id="50196" name="Rectangle 20"/>
            <p:cNvSpPr>
              <a:spLocks noChangeArrowheads="1"/>
            </p:cNvSpPr>
            <p:nvPr/>
          </p:nvSpPr>
          <p:spPr bwMode="auto">
            <a:xfrm>
              <a:off x="3120" y="2832"/>
              <a:ext cx="2208" cy="864"/>
            </a:xfrm>
            <a:prstGeom prst="rect">
              <a:avLst/>
            </a:prstGeom>
            <a:solidFill>
              <a:srgbClr val="FFCC99"/>
            </a:solidFill>
            <a:ln w="9525">
              <a:noFill/>
              <a:miter lim="800000"/>
              <a:headEnd/>
              <a:tailEnd/>
            </a:ln>
            <a:effectLst/>
          </p:spPr>
          <p:txBody>
            <a:bodyPr wrap="none" anchor="ctr"/>
            <a:lstStyle/>
            <a:p>
              <a:endParaRPr lang="en-US"/>
            </a:p>
          </p:txBody>
        </p:sp>
        <p:sp>
          <p:nvSpPr>
            <p:cNvPr id="50195" name="Rectangle 19"/>
            <p:cNvSpPr>
              <a:spLocks noChangeArrowheads="1"/>
            </p:cNvSpPr>
            <p:nvPr/>
          </p:nvSpPr>
          <p:spPr bwMode="auto">
            <a:xfrm>
              <a:off x="432" y="2832"/>
              <a:ext cx="2592" cy="864"/>
            </a:xfrm>
            <a:prstGeom prst="rect">
              <a:avLst/>
            </a:prstGeom>
            <a:solidFill>
              <a:srgbClr val="FFCC99"/>
            </a:solidFill>
            <a:ln w="9525">
              <a:noFill/>
              <a:miter lim="800000"/>
              <a:headEnd/>
              <a:tailEnd/>
            </a:ln>
            <a:effectLst/>
          </p:spPr>
          <p:txBody>
            <a:bodyPr wrap="none" anchor="ctr"/>
            <a:lstStyle/>
            <a:p>
              <a:endParaRPr lang="en-US"/>
            </a:p>
          </p:txBody>
        </p:sp>
        <p:sp>
          <p:nvSpPr>
            <p:cNvPr id="50193" name="Rectangle 17"/>
            <p:cNvSpPr>
              <a:spLocks noChangeArrowheads="1"/>
            </p:cNvSpPr>
            <p:nvPr/>
          </p:nvSpPr>
          <p:spPr bwMode="auto">
            <a:xfrm>
              <a:off x="720" y="1968"/>
              <a:ext cx="4224" cy="720"/>
            </a:xfrm>
            <a:prstGeom prst="rect">
              <a:avLst/>
            </a:prstGeom>
            <a:solidFill>
              <a:srgbClr val="FFCC99"/>
            </a:solidFill>
            <a:ln w="9525">
              <a:noFill/>
              <a:miter lim="800000"/>
              <a:headEnd/>
              <a:tailEnd/>
            </a:ln>
            <a:effectLst/>
          </p:spPr>
          <p:txBody>
            <a:bodyPr wrap="none" anchor="ctr"/>
            <a:lstStyle/>
            <a:p>
              <a:endParaRPr lang="en-US"/>
            </a:p>
          </p:txBody>
        </p:sp>
        <p:sp>
          <p:nvSpPr>
            <p:cNvPr id="50192" name="Rectangle 16"/>
            <p:cNvSpPr>
              <a:spLocks noChangeArrowheads="1"/>
            </p:cNvSpPr>
            <p:nvPr/>
          </p:nvSpPr>
          <p:spPr bwMode="auto">
            <a:xfrm>
              <a:off x="720" y="1200"/>
              <a:ext cx="4224" cy="720"/>
            </a:xfrm>
            <a:prstGeom prst="rect">
              <a:avLst/>
            </a:prstGeom>
            <a:solidFill>
              <a:srgbClr val="FFCC99"/>
            </a:solidFill>
            <a:ln w="9525">
              <a:noFill/>
              <a:miter lim="800000"/>
              <a:headEnd/>
              <a:tailEnd/>
            </a:ln>
            <a:effectLst/>
          </p:spPr>
          <p:txBody>
            <a:bodyPr wrap="none" anchor="ctr"/>
            <a:lstStyle/>
            <a:p>
              <a:endParaRPr lang="en-US"/>
            </a:p>
          </p:txBody>
        </p:sp>
        <p:sp>
          <p:nvSpPr>
            <p:cNvPr id="50180" name="Text Box 4"/>
            <p:cNvSpPr txBox="1">
              <a:spLocks noChangeArrowheads="1"/>
            </p:cNvSpPr>
            <p:nvPr/>
          </p:nvSpPr>
          <p:spPr bwMode="auto">
            <a:xfrm>
              <a:off x="720" y="1200"/>
              <a:ext cx="4080" cy="734"/>
            </a:xfrm>
            <a:prstGeom prst="rect">
              <a:avLst/>
            </a:prstGeom>
            <a:noFill/>
            <a:ln w="9525">
              <a:noFill/>
              <a:miter lim="800000"/>
              <a:headEnd/>
              <a:tailEnd/>
            </a:ln>
            <a:effectLst/>
          </p:spPr>
          <p:txBody>
            <a:bodyPr>
              <a:spAutoFit/>
            </a:bodyPr>
            <a:lstStyle/>
            <a:p>
              <a:pPr algn="l">
                <a:lnSpc>
                  <a:spcPct val="110000"/>
                </a:lnSpc>
              </a:pPr>
              <a:r>
                <a:rPr lang="en-US" sz="1600" b="1"/>
                <a:t>				 From		  To</a:t>
              </a:r>
            </a:p>
            <a:p>
              <a:pPr algn="l">
                <a:lnSpc>
                  <a:spcPct val="110000"/>
                </a:lnSpc>
              </a:pPr>
              <a:r>
                <a:rPr lang="en-US" sz="1600" b="1"/>
                <a:t>Manufacturing Space		1.26 M		0.65 M</a:t>
              </a:r>
            </a:p>
            <a:p>
              <a:pPr algn="l">
                <a:lnSpc>
                  <a:spcPct val="110000"/>
                </a:lnSpc>
              </a:pPr>
              <a:r>
                <a:rPr lang="en-US" sz="1600" b="1"/>
                <a:t>Administrative Space		1.84 M		0.35 M</a:t>
              </a:r>
            </a:p>
            <a:p>
              <a:pPr algn="l">
                <a:lnSpc>
                  <a:spcPct val="110000"/>
                </a:lnSpc>
              </a:pPr>
              <a:r>
                <a:rPr lang="en-US" sz="1600" b="1"/>
                <a:t>Total Usable Space		3.10 M		1.00 M</a:t>
              </a:r>
            </a:p>
          </p:txBody>
        </p:sp>
        <p:sp>
          <p:nvSpPr>
            <p:cNvPr id="50181" name="Line 5"/>
            <p:cNvSpPr>
              <a:spLocks noChangeShapeType="1"/>
            </p:cNvSpPr>
            <p:nvPr/>
          </p:nvSpPr>
          <p:spPr bwMode="auto">
            <a:xfrm>
              <a:off x="3072" y="1390"/>
              <a:ext cx="409" cy="0"/>
            </a:xfrm>
            <a:prstGeom prst="line">
              <a:avLst/>
            </a:prstGeom>
            <a:noFill/>
            <a:ln w="9525">
              <a:solidFill>
                <a:schemeClr val="tx1"/>
              </a:solidFill>
              <a:round/>
              <a:headEnd/>
              <a:tailEnd/>
            </a:ln>
            <a:effectLst/>
          </p:spPr>
          <p:txBody>
            <a:bodyPr/>
            <a:lstStyle/>
            <a:p>
              <a:endParaRPr lang="en-US"/>
            </a:p>
          </p:txBody>
        </p:sp>
        <p:sp>
          <p:nvSpPr>
            <p:cNvPr id="50182" name="Line 6"/>
            <p:cNvSpPr>
              <a:spLocks noChangeShapeType="1"/>
            </p:cNvSpPr>
            <p:nvPr/>
          </p:nvSpPr>
          <p:spPr bwMode="auto">
            <a:xfrm>
              <a:off x="4236" y="1394"/>
              <a:ext cx="409" cy="0"/>
            </a:xfrm>
            <a:prstGeom prst="line">
              <a:avLst/>
            </a:prstGeom>
            <a:noFill/>
            <a:ln w="9525">
              <a:solidFill>
                <a:schemeClr val="tx1"/>
              </a:solidFill>
              <a:round/>
              <a:headEnd/>
              <a:tailEnd/>
            </a:ln>
            <a:effectLst/>
          </p:spPr>
          <p:txBody>
            <a:bodyPr/>
            <a:lstStyle/>
            <a:p>
              <a:endParaRPr lang="en-US"/>
            </a:p>
          </p:txBody>
        </p:sp>
        <p:sp>
          <p:nvSpPr>
            <p:cNvPr id="50183" name="Line 7"/>
            <p:cNvSpPr>
              <a:spLocks noChangeShapeType="1"/>
            </p:cNvSpPr>
            <p:nvPr/>
          </p:nvSpPr>
          <p:spPr bwMode="auto">
            <a:xfrm>
              <a:off x="3060" y="1737"/>
              <a:ext cx="409" cy="0"/>
            </a:xfrm>
            <a:prstGeom prst="line">
              <a:avLst/>
            </a:prstGeom>
            <a:noFill/>
            <a:ln w="9525">
              <a:solidFill>
                <a:schemeClr val="tx1"/>
              </a:solidFill>
              <a:round/>
              <a:headEnd/>
              <a:tailEnd/>
            </a:ln>
            <a:effectLst/>
          </p:spPr>
          <p:txBody>
            <a:bodyPr/>
            <a:lstStyle/>
            <a:p>
              <a:endParaRPr lang="en-US"/>
            </a:p>
          </p:txBody>
        </p:sp>
        <p:sp>
          <p:nvSpPr>
            <p:cNvPr id="50184" name="Line 8"/>
            <p:cNvSpPr>
              <a:spLocks noChangeShapeType="1"/>
            </p:cNvSpPr>
            <p:nvPr/>
          </p:nvSpPr>
          <p:spPr bwMode="auto">
            <a:xfrm>
              <a:off x="4224" y="1741"/>
              <a:ext cx="409" cy="0"/>
            </a:xfrm>
            <a:prstGeom prst="line">
              <a:avLst/>
            </a:prstGeom>
            <a:noFill/>
            <a:ln w="9525">
              <a:solidFill>
                <a:schemeClr val="tx1"/>
              </a:solidFill>
              <a:round/>
              <a:headEnd/>
              <a:tailEnd/>
            </a:ln>
            <a:effectLst/>
          </p:spPr>
          <p:txBody>
            <a:bodyPr/>
            <a:lstStyle/>
            <a:p>
              <a:endParaRPr lang="en-US"/>
            </a:p>
          </p:txBody>
        </p:sp>
        <p:sp>
          <p:nvSpPr>
            <p:cNvPr id="50185" name="Text Box 9"/>
            <p:cNvSpPr txBox="1">
              <a:spLocks noChangeArrowheads="1"/>
            </p:cNvSpPr>
            <p:nvPr/>
          </p:nvSpPr>
          <p:spPr bwMode="auto">
            <a:xfrm>
              <a:off x="720" y="2016"/>
              <a:ext cx="4090" cy="565"/>
            </a:xfrm>
            <a:prstGeom prst="rect">
              <a:avLst/>
            </a:prstGeom>
            <a:noFill/>
            <a:ln w="9525">
              <a:noFill/>
              <a:miter lim="800000"/>
              <a:headEnd/>
              <a:tailEnd/>
            </a:ln>
            <a:effectLst/>
          </p:spPr>
          <p:txBody>
            <a:bodyPr wrap="none">
              <a:spAutoFit/>
            </a:bodyPr>
            <a:lstStyle/>
            <a:p>
              <a:pPr algn="l">
                <a:lnSpc>
                  <a:spcPct val="110000"/>
                </a:lnSpc>
              </a:pPr>
              <a:r>
                <a:rPr lang="en-US" sz="1600" b="1"/>
                <a:t>				From		  To</a:t>
              </a:r>
            </a:p>
            <a:p>
              <a:pPr algn="l">
                <a:lnSpc>
                  <a:spcPct val="110000"/>
                </a:lnSpc>
              </a:pPr>
              <a:r>
                <a:rPr lang="en-US" sz="1600" b="1"/>
                <a:t>Make Parts (approx)	             3800 (46%)	            2900 (35%)</a:t>
              </a:r>
            </a:p>
            <a:p>
              <a:pPr algn="l">
                <a:lnSpc>
                  <a:spcPct val="110000"/>
                </a:lnSpc>
              </a:pPr>
              <a:r>
                <a:rPr lang="en-US" sz="1600" b="1"/>
                <a:t>Buy Parts (approx)		             4400 (54%)	            5300 (65%)</a:t>
              </a:r>
            </a:p>
          </p:txBody>
        </p:sp>
        <p:sp>
          <p:nvSpPr>
            <p:cNvPr id="50186" name="Line 10"/>
            <p:cNvSpPr>
              <a:spLocks noChangeShapeType="1"/>
            </p:cNvSpPr>
            <p:nvPr/>
          </p:nvSpPr>
          <p:spPr bwMode="auto">
            <a:xfrm>
              <a:off x="2976" y="2208"/>
              <a:ext cx="624" cy="0"/>
            </a:xfrm>
            <a:prstGeom prst="line">
              <a:avLst/>
            </a:prstGeom>
            <a:noFill/>
            <a:ln w="9525">
              <a:solidFill>
                <a:schemeClr val="tx1"/>
              </a:solidFill>
              <a:round/>
              <a:headEnd/>
              <a:tailEnd/>
            </a:ln>
            <a:effectLst/>
          </p:spPr>
          <p:txBody>
            <a:bodyPr/>
            <a:lstStyle/>
            <a:p>
              <a:endParaRPr lang="en-US"/>
            </a:p>
          </p:txBody>
        </p:sp>
        <p:sp>
          <p:nvSpPr>
            <p:cNvPr id="50187" name="Line 11"/>
            <p:cNvSpPr>
              <a:spLocks noChangeShapeType="1"/>
            </p:cNvSpPr>
            <p:nvPr/>
          </p:nvSpPr>
          <p:spPr bwMode="auto">
            <a:xfrm>
              <a:off x="4080" y="2208"/>
              <a:ext cx="624" cy="0"/>
            </a:xfrm>
            <a:prstGeom prst="line">
              <a:avLst/>
            </a:prstGeom>
            <a:noFill/>
            <a:ln w="9525">
              <a:solidFill>
                <a:schemeClr val="tx1"/>
              </a:solidFill>
              <a:round/>
              <a:headEnd/>
              <a:tailEnd/>
            </a:ln>
            <a:effectLst/>
          </p:spPr>
          <p:txBody>
            <a:bodyPr/>
            <a:lstStyle/>
            <a:p>
              <a:endParaRPr lang="en-US"/>
            </a:p>
          </p:txBody>
        </p:sp>
        <p:sp>
          <p:nvSpPr>
            <p:cNvPr id="50188" name="AutoShape 12"/>
            <p:cNvSpPr>
              <a:spLocks noChangeArrowheads="1"/>
            </p:cNvSpPr>
            <p:nvPr/>
          </p:nvSpPr>
          <p:spPr bwMode="auto">
            <a:xfrm>
              <a:off x="3696" y="2208"/>
              <a:ext cx="336" cy="384"/>
            </a:xfrm>
            <a:prstGeom prst="rightArrow">
              <a:avLst>
                <a:gd name="adj1" fmla="val 50000"/>
                <a:gd name="adj2" fmla="val 54167"/>
              </a:avLst>
            </a:prstGeom>
            <a:solidFill>
              <a:schemeClr val="accent1"/>
            </a:solidFill>
            <a:ln w="9525">
              <a:solidFill>
                <a:schemeClr val="tx1"/>
              </a:solidFill>
              <a:miter lim="800000"/>
              <a:headEnd/>
              <a:tailEnd/>
            </a:ln>
            <a:effectLst/>
          </p:spPr>
          <p:txBody>
            <a:bodyPr wrap="none" anchor="ctr"/>
            <a:lstStyle/>
            <a:p>
              <a:endParaRPr lang="en-US"/>
            </a:p>
          </p:txBody>
        </p:sp>
        <p:sp>
          <p:nvSpPr>
            <p:cNvPr id="50189" name="AutoShape 13"/>
            <p:cNvSpPr>
              <a:spLocks noChangeArrowheads="1"/>
            </p:cNvSpPr>
            <p:nvPr/>
          </p:nvSpPr>
          <p:spPr bwMode="auto">
            <a:xfrm>
              <a:off x="3696" y="1440"/>
              <a:ext cx="336" cy="384"/>
            </a:xfrm>
            <a:prstGeom prst="rightArrow">
              <a:avLst>
                <a:gd name="adj1" fmla="val 50000"/>
                <a:gd name="adj2" fmla="val 54167"/>
              </a:avLst>
            </a:prstGeom>
            <a:solidFill>
              <a:schemeClr val="accent1"/>
            </a:solidFill>
            <a:ln w="9525">
              <a:solidFill>
                <a:schemeClr val="tx1"/>
              </a:solidFill>
              <a:miter lim="800000"/>
              <a:headEnd/>
              <a:tailEnd/>
            </a:ln>
            <a:effectLst/>
          </p:spPr>
          <p:txBody>
            <a:bodyPr wrap="none" anchor="ctr"/>
            <a:lstStyle/>
            <a:p>
              <a:endParaRPr lang="en-US"/>
            </a:p>
          </p:txBody>
        </p:sp>
        <p:sp>
          <p:nvSpPr>
            <p:cNvPr id="50190" name="Text Box 14"/>
            <p:cNvSpPr txBox="1">
              <a:spLocks noChangeArrowheads="1"/>
            </p:cNvSpPr>
            <p:nvPr/>
          </p:nvSpPr>
          <p:spPr bwMode="auto">
            <a:xfrm>
              <a:off x="192" y="2832"/>
              <a:ext cx="2506" cy="815"/>
            </a:xfrm>
            <a:prstGeom prst="rect">
              <a:avLst/>
            </a:prstGeom>
            <a:noFill/>
            <a:ln w="9525">
              <a:noFill/>
              <a:miter lim="800000"/>
              <a:headEnd/>
              <a:tailEnd/>
            </a:ln>
            <a:effectLst/>
          </p:spPr>
          <p:txBody>
            <a:bodyPr wrap="none">
              <a:spAutoFit/>
            </a:bodyPr>
            <a:lstStyle/>
            <a:p>
              <a:pPr algn="l">
                <a:lnSpc>
                  <a:spcPct val="110000"/>
                </a:lnSpc>
              </a:pPr>
              <a:r>
                <a:rPr lang="en-US" sz="1600" b="1"/>
                <a:t>	</a:t>
              </a:r>
              <a:r>
                <a:rPr lang="en-US" sz="1600" b="1" u="sng"/>
                <a:t>Major Outsourced Processes:</a:t>
              </a:r>
            </a:p>
            <a:p>
              <a:pPr lvl="1" algn="l">
                <a:lnSpc>
                  <a:spcPct val="110000"/>
                </a:lnSpc>
                <a:buFontTx/>
                <a:buChar char="•"/>
              </a:pPr>
              <a:r>
                <a:rPr lang="en-US" sz="1400" b="1" i="1"/>
                <a:t> Sheet Metal</a:t>
              </a:r>
            </a:p>
            <a:p>
              <a:pPr lvl="1" algn="l">
                <a:lnSpc>
                  <a:spcPct val="110000"/>
                </a:lnSpc>
                <a:buFontTx/>
                <a:buChar char="•"/>
              </a:pPr>
              <a:r>
                <a:rPr lang="en-US" sz="1400" b="1" i="1"/>
                <a:t> Plating</a:t>
              </a:r>
            </a:p>
            <a:p>
              <a:pPr lvl="1" algn="l">
                <a:lnSpc>
                  <a:spcPct val="110000"/>
                </a:lnSpc>
                <a:buFontTx/>
                <a:buChar char="•"/>
              </a:pPr>
              <a:r>
                <a:rPr lang="en-US" sz="1400" b="1" i="1"/>
                <a:t> Cables</a:t>
              </a:r>
            </a:p>
            <a:p>
              <a:pPr lvl="1" algn="l">
                <a:lnSpc>
                  <a:spcPct val="110000"/>
                </a:lnSpc>
                <a:buFontTx/>
                <a:buChar char="•"/>
              </a:pPr>
              <a:r>
                <a:rPr lang="en-US" sz="1400" b="1" i="1"/>
                <a:t> Heavy Machining</a:t>
              </a:r>
            </a:p>
          </p:txBody>
        </p:sp>
        <p:sp>
          <p:nvSpPr>
            <p:cNvPr id="50191" name="Text Box 15"/>
            <p:cNvSpPr txBox="1">
              <a:spLocks noChangeArrowheads="1"/>
            </p:cNvSpPr>
            <p:nvPr/>
          </p:nvSpPr>
          <p:spPr bwMode="auto">
            <a:xfrm>
              <a:off x="1680" y="2832"/>
              <a:ext cx="1366" cy="668"/>
            </a:xfrm>
            <a:prstGeom prst="rect">
              <a:avLst/>
            </a:prstGeom>
            <a:noFill/>
            <a:ln w="9525">
              <a:noFill/>
              <a:miter lim="800000"/>
              <a:headEnd/>
              <a:tailEnd/>
            </a:ln>
            <a:effectLst/>
          </p:spPr>
          <p:txBody>
            <a:bodyPr wrap="none">
              <a:spAutoFit/>
            </a:bodyPr>
            <a:lstStyle/>
            <a:p>
              <a:pPr algn="l">
                <a:lnSpc>
                  <a:spcPct val="110000"/>
                </a:lnSpc>
              </a:pPr>
              <a:endParaRPr lang="en-US" sz="1600" b="1"/>
            </a:p>
            <a:p>
              <a:pPr algn="l">
                <a:lnSpc>
                  <a:spcPct val="110000"/>
                </a:lnSpc>
                <a:buFontTx/>
                <a:buChar char="•"/>
              </a:pPr>
              <a:r>
                <a:rPr lang="en-US" sz="1400" b="1" i="1"/>
                <a:t> Injection Molding</a:t>
              </a:r>
            </a:p>
            <a:p>
              <a:pPr algn="l">
                <a:lnSpc>
                  <a:spcPct val="110000"/>
                </a:lnSpc>
                <a:buFontTx/>
                <a:buChar char="•"/>
              </a:pPr>
              <a:r>
                <a:rPr lang="en-US" sz="1400" b="1" i="1"/>
                <a:t> Printed Wiring Boards</a:t>
              </a:r>
            </a:p>
            <a:p>
              <a:pPr algn="l">
                <a:lnSpc>
                  <a:spcPct val="110000"/>
                </a:lnSpc>
                <a:buFontTx/>
                <a:buChar char="•"/>
              </a:pPr>
              <a:r>
                <a:rPr lang="en-US" sz="1400" b="1" i="1"/>
                <a:t> Several Partial</a:t>
              </a:r>
            </a:p>
          </p:txBody>
        </p:sp>
        <p:sp>
          <p:nvSpPr>
            <p:cNvPr id="50194" name="Text Box 18"/>
            <p:cNvSpPr txBox="1">
              <a:spLocks noChangeArrowheads="1"/>
            </p:cNvSpPr>
            <p:nvPr/>
          </p:nvSpPr>
          <p:spPr bwMode="auto">
            <a:xfrm>
              <a:off x="3168" y="2832"/>
              <a:ext cx="2160" cy="815"/>
            </a:xfrm>
            <a:prstGeom prst="rect">
              <a:avLst/>
            </a:prstGeom>
            <a:noFill/>
            <a:ln w="9525">
              <a:noFill/>
              <a:miter lim="800000"/>
              <a:headEnd/>
              <a:tailEnd/>
            </a:ln>
            <a:effectLst/>
          </p:spPr>
          <p:txBody>
            <a:bodyPr>
              <a:spAutoFit/>
            </a:bodyPr>
            <a:lstStyle/>
            <a:p>
              <a:pPr algn="l">
                <a:lnSpc>
                  <a:spcPct val="110000"/>
                </a:lnSpc>
              </a:pPr>
              <a:r>
                <a:rPr lang="en-US" sz="1600" b="1" u="sng"/>
                <a:t>Processes No Longer Supported:</a:t>
              </a:r>
            </a:p>
            <a:p>
              <a:pPr lvl="1" algn="l">
                <a:lnSpc>
                  <a:spcPct val="110000"/>
                </a:lnSpc>
                <a:buFontTx/>
                <a:buChar char="•"/>
              </a:pPr>
              <a:r>
                <a:rPr lang="en-US" sz="1400" b="1" i="1"/>
                <a:t> Liquid Spray Paint</a:t>
              </a:r>
            </a:p>
            <a:p>
              <a:pPr lvl="1" algn="l">
                <a:lnSpc>
                  <a:spcPct val="110000"/>
                </a:lnSpc>
                <a:buFontTx/>
                <a:buChar char="•"/>
              </a:pPr>
              <a:r>
                <a:rPr lang="en-US" sz="1400" b="1" i="1"/>
                <a:t> Tape Wrap</a:t>
              </a:r>
            </a:p>
            <a:p>
              <a:pPr lvl="1" algn="l">
                <a:lnSpc>
                  <a:spcPct val="110000"/>
                </a:lnSpc>
                <a:buFontTx/>
                <a:buChar char="•"/>
              </a:pPr>
              <a:r>
                <a:rPr lang="en-US" sz="1400" b="1" i="1"/>
                <a:t> LIGA</a:t>
              </a:r>
            </a:p>
            <a:p>
              <a:pPr lvl="1" algn="l">
                <a:lnSpc>
                  <a:spcPct val="110000"/>
                </a:lnSpc>
                <a:buFontTx/>
                <a:buChar char="•"/>
              </a:pPr>
              <a:r>
                <a:rPr lang="en-US" sz="1400" b="1" i="1"/>
                <a:t> Several Minor</a:t>
              </a:r>
            </a:p>
          </p:txBody>
        </p:sp>
        <p:sp>
          <p:nvSpPr>
            <p:cNvPr id="50197" name="Line 21"/>
            <p:cNvSpPr>
              <a:spLocks noChangeShapeType="1"/>
            </p:cNvSpPr>
            <p:nvPr/>
          </p:nvSpPr>
          <p:spPr bwMode="auto">
            <a:xfrm>
              <a:off x="768" y="1744"/>
              <a:ext cx="1336" cy="0"/>
            </a:xfrm>
            <a:prstGeom prst="line">
              <a:avLst/>
            </a:prstGeom>
            <a:noFill/>
            <a:ln w="9525">
              <a:solidFill>
                <a:schemeClr val="tx1"/>
              </a:solidFill>
              <a:round/>
              <a:headEnd/>
              <a:tailEnd/>
            </a:ln>
            <a:effectLst/>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0" name="Rectangle 6"/>
          <p:cNvSpPr>
            <a:spLocks noGrp="1" noChangeArrowheads="1"/>
          </p:cNvSpPr>
          <p:nvPr>
            <p:ph type="title"/>
          </p:nvPr>
        </p:nvSpPr>
        <p:spPr bwMode="auto">
          <a:xfrm>
            <a:off x="1600200" y="228600"/>
            <a:ext cx="7239000" cy="746125"/>
          </a:xfrm>
          <a:noFill/>
          <a:ln>
            <a:miter lim="800000"/>
            <a:headEnd/>
            <a:tailEnd/>
          </a:ln>
        </p:spPr>
        <p:txBody>
          <a:bodyPr vert="horz" wrap="square" lIns="91440" tIns="45720" rIns="91440" bIns="45720" numCol="1" anchor="ctr" anchorCtr="0" compatLnSpc="1">
            <a:prstTxWarp prst="textNoShape">
              <a:avLst/>
            </a:prstTxWarp>
          </a:bodyPr>
          <a:lstStyle/>
          <a:p>
            <a:r>
              <a:rPr lang="en-US" sz="2400" b="1">
                <a:solidFill>
                  <a:srgbClr val="FF0000"/>
                </a:solidFill>
              </a:rPr>
              <a:t>KCRIMS New Plant Preferred Site</a:t>
            </a:r>
          </a:p>
        </p:txBody>
      </p:sp>
      <p:sp>
        <p:nvSpPr>
          <p:cNvPr id="123912" name="Text Box 8"/>
          <p:cNvSpPr txBox="1">
            <a:spLocks noChangeArrowheads="1"/>
          </p:cNvSpPr>
          <p:nvPr/>
        </p:nvSpPr>
        <p:spPr bwMode="auto">
          <a:xfrm>
            <a:off x="304800" y="1676400"/>
            <a:ext cx="3810000" cy="3824288"/>
          </a:xfrm>
          <a:prstGeom prst="rect">
            <a:avLst/>
          </a:prstGeom>
          <a:solidFill>
            <a:srgbClr val="CCFFCC"/>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marL="231775" indent="-231775" algn="l" eaLnBrk="0" hangingPunct="0">
              <a:spcBef>
                <a:spcPct val="50000"/>
              </a:spcBef>
              <a:buFontTx/>
              <a:buChar char="•"/>
            </a:pPr>
            <a:r>
              <a:rPr lang="en-US" sz="1400">
                <a:latin typeface="Century Gothic" pitchFamily="34" charset="0"/>
              </a:rPr>
              <a:t>GSA has identified 185 acres of land at the northeast corner of 150 Highway and Botts Road in Kansas City, Mo., as the preferred site for the new Kansas City Plant</a:t>
            </a:r>
          </a:p>
          <a:p>
            <a:pPr marL="231775" indent="-231775" algn="l" eaLnBrk="0" hangingPunct="0">
              <a:spcBef>
                <a:spcPct val="50000"/>
              </a:spcBef>
              <a:buFontTx/>
              <a:buChar char="•"/>
            </a:pPr>
            <a:r>
              <a:rPr lang="en-US" sz="1400">
                <a:latin typeface="Century Gothic" pitchFamily="34" charset="0"/>
              </a:rPr>
              <a:t>Selection was based on a number of objective criteria including employee commute, highway access and utilities, and compatibility of adjacent development</a:t>
            </a:r>
          </a:p>
          <a:p>
            <a:pPr marL="231775" indent="-231775" algn="l" eaLnBrk="0" hangingPunct="0">
              <a:spcBef>
                <a:spcPct val="50000"/>
              </a:spcBef>
              <a:buFontTx/>
              <a:buChar char="•"/>
            </a:pPr>
            <a:r>
              <a:rPr lang="en-US" sz="1400">
                <a:latin typeface="Century Gothic" pitchFamily="34" charset="0"/>
              </a:rPr>
              <a:t>The project has been approved by the Office of Management and Budget and Congress.</a:t>
            </a:r>
          </a:p>
          <a:p>
            <a:pPr marL="231775" indent="-231775" algn="l" eaLnBrk="0" hangingPunct="0">
              <a:spcBef>
                <a:spcPct val="50000"/>
              </a:spcBef>
              <a:buFontTx/>
              <a:buChar char="•"/>
            </a:pPr>
            <a:r>
              <a:rPr lang="en-US" sz="1400">
                <a:latin typeface="Century Gothic" pitchFamily="34" charset="0"/>
              </a:rPr>
              <a:t>This preferred site is subject to the successful completion of the NEPA process. </a:t>
            </a:r>
          </a:p>
        </p:txBody>
      </p:sp>
      <p:pic>
        <p:nvPicPr>
          <p:cNvPr id="123918" name="Picture 14"/>
          <p:cNvPicPr>
            <a:picLocks noChangeAspect="1" noChangeArrowheads="1"/>
          </p:cNvPicPr>
          <p:nvPr/>
        </p:nvPicPr>
        <p:blipFill>
          <a:blip r:embed="rId3"/>
          <a:srcRect/>
          <a:stretch>
            <a:fillRect/>
          </a:stretch>
        </p:blipFill>
        <p:spPr bwMode="auto">
          <a:xfrm>
            <a:off x="4419600" y="1295400"/>
            <a:ext cx="4514850" cy="4343400"/>
          </a:xfrm>
          <a:prstGeom prst="rect">
            <a:avLst/>
          </a:prstGeom>
          <a:noFill/>
          <a:ln w="9525">
            <a:noFill/>
            <a:miter lim="800000"/>
            <a:headEnd/>
            <a:tailEnd/>
          </a:ln>
          <a:effectLst/>
        </p:spPr>
      </p:pic>
      <p:sp>
        <p:nvSpPr>
          <p:cNvPr id="123919" name="Oval 15"/>
          <p:cNvSpPr>
            <a:spLocks noChangeArrowheads="1"/>
          </p:cNvSpPr>
          <p:nvPr/>
        </p:nvSpPr>
        <p:spPr bwMode="auto">
          <a:xfrm>
            <a:off x="5257800" y="1219200"/>
            <a:ext cx="762000" cy="533400"/>
          </a:xfrm>
          <a:prstGeom prst="ellipse">
            <a:avLst/>
          </a:prstGeom>
          <a:noFill/>
          <a:ln w="25400">
            <a:solidFill>
              <a:srgbClr val="0000FF"/>
            </a:solidFill>
            <a:round/>
            <a:headEnd/>
            <a:tailEnd/>
          </a:ln>
          <a:effectLst/>
        </p:spPr>
        <p:txBody>
          <a:bodyPr wrap="none" anchor="ctr"/>
          <a:lstStyle/>
          <a:p>
            <a:endParaRPr lang="en-US"/>
          </a:p>
        </p:txBody>
      </p:sp>
      <p:sp>
        <p:nvSpPr>
          <p:cNvPr id="123920" name="Oval 16"/>
          <p:cNvSpPr>
            <a:spLocks noChangeArrowheads="1"/>
          </p:cNvSpPr>
          <p:nvPr/>
        </p:nvSpPr>
        <p:spPr bwMode="auto">
          <a:xfrm>
            <a:off x="5867400" y="4724400"/>
            <a:ext cx="457200" cy="381000"/>
          </a:xfrm>
          <a:prstGeom prst="ellipse">
            <a:avLst/>
          </a:prstGeom>
          <a:noFill/>
          <a:ln w="25400">
            <a:solidFill>
              <a:srgbClr val="0000FF"/>
            </a:solidFill>
            <a:round/>
            <a:headEnd/>
            <a:tailEnd/>
          </a:ln>
          <a:effectLst/>
        </p:spPr>
        <p:txBody>
          <a:bodyPr wrap="none" anchor="ctr"/>
          <a:lstStyle/>
          <a:p>
            <a:pPr eaLnBrk="0" hangingPunct="0"/>
            <a:r>
              <a:rPr lang="en-US" sz="1000">
                <a:solidFill>
                  <a:srgbClr val="0000FF"/>
                </a:solidFill>
                <a:latin typeface="Century Gothic" pitchFamily="34" charset="0"/>
              </a:rPr>
              <a:t>New</a:t>
            </a:r>
          </a:p>
          <a:p>
            <a:pPr eaLnBrk="0" hangingPunct="0"/>
            <a:r>
              <a:rPr lang="en-US" sz="1000">
                <a:solidFill>
                  <a:srgbClr val="0000FF"/>
                </a:solidFill>
                <a:latin typeface="Century Gothic" pitchFamily="34" charset="0"/>
              </a:rPr>
              <a:t>Site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reeform 2"/>
          <p:cNvSpPr>
            <a:spLocks/>
          </p:cNvSpPr>
          <p:nvPr/>
        </p:nvSpPr>
        <p:spPr bwMode="auto">
          <a:xfrm>
            <a:off x="5299075" y="3179763"/>
            <a:ext cx="2262188" cy="1585912"/>
          </a:xfrm>
          <a:custGeom>
            <a:avLst/>
            <a:gdLst/>
            <a:ahLst/>
            <a:cxnLst>
              <a:cxn ang="0">
                <a:pos x="0" y="297"/>
              </a:cxn>
              <a:cxn ang="0">
                <a:pos x="330" y="234"/>
              </a:cxn>
              <a:cxn ang="0">
                <a:pos x="909" y="111"/>
              </a:cxn>
              <a:cxn ang="0">
                <a:pos x="1425" y="0"/>
              </a:cxn>
              <a:cxn ang="0">
                <a:pos x="1425" y="939"/>
              </a:cxn>
              <a:cxn ang="0">
                <a:pos x="1230" y="975"/>
              </a:cxn>
              <a:cxn ang="0">
                <a:pos x="1095" y="999"/>
              </a:cxn>
              <a:cxn ang="0">
                <a:pos x="957" y="996"/>
              </a:cxn>
              <a:cxn ang="0">
                <a:pos x="828" y="987"/>
              </a:cxn>
              <a:cxn ang="0">
                <a:pos x="693" y="951"/>
              </a:cxn>
              <a:cxn ang="0">
                <a:pos x="561" y="891"/>
              </a:cxn>
              <a:cxn ang="0">
                <a:pos x="438" y="819"/>
              </a:cxn>
              <a:cxn ang="0">
                <a:pos x="318" y="720"/>
              </a:cxn>
              <a:cxn ang="0">
                <a:pos x="234" y="642"/>
              </a:cxn>
              <a:cxn ang="0">
                <a:pos x="153" y="540"/>
              </a:cxn>
              <a:cxn ang="0">
                <a:pos x="54" y="384"/>
              </a:cxn>
              <a:cxn ang="0">
                <a:pos x="0" y="297"/>
              </a:cxn>
            </a:cxnLst>
            <a:rect l="0" t="0" r="r" b="b"/>
            <a:pathLst>
              <a:path w="1425" h="999">
                <a:moveTo>
                  <a:pt x="0" y="297"/>
                </a:moveTo>
                <a:lnTo>
                  <a:pt x="330" y="234"/>
                </a:lnTo>
                <a:lnTo>
                  <a:pt x="909" y="111"/>
                </a:lnTo>
                <a:lnTo>
                  <a:pt x="1425" y="0"/>
                </a:lnTo>
                <a:lnTo>
                  <a:pt x="1425" y="939"/>
                </a:lnTo>
                <a:lnTo>
                  <a:pt x="1230" y="975"/>
                </a:lnTo>
                <a:lnTo>
                  <a:pt x="1095" y="999"/>
                </a:lnTo>
                <a:lnTo>
                  <a:pt x="957" y="996"/>
                </a:lnTo>
                <a:lnTo>
                  <a:pt x="828" y="987"/>
                </a:lnTo>
                <a:lnTo>
                  <a:pt x="693" y="951"/>
                </a:lnTo>
                <a:lnTo>
                  <a:pt x="561" y="891"/>
                </a:lnTo>
                <a:lnTo>
                  <a:pt x="438" y="819"/>
                </a:lnTo>
                <a:lnTo>
                  <a:pt x="318" y="720"/>
                </a:lnTo>
                <a:lnTo>
                  <a:pt x="234" y="642"/>
                </a:lnTo>
                <a:lnTo>
                  <a:pt x="153" y="540"/>
                </a:lnTo>
                <a:lnTo>
                  <a:pt x="54" y="384"/>
                </a:lnTo>
                <a:lnTo>
                  <a:pt x="0" y="297"/>
                </a:lnTo>
                <a:close/>
              </a:path>
            </a:pathLst>
          </a:custGeom>
          <a:solidFill>
            <a:srgbClr val="CCFFCC"/>
          </a:solidFill>
          <a:ln w="9525">
            <a:noFill/>
            <a:round/>
            <a:headEnd/>
            <a:tailEnd/>
          </a:ln>
          <a:effectLst/>
        </p:spPr>
        <p:txBody>
          <a:bodyPr/>
          <a:lstStyle/>
          <a:p>
            <a:endParaRPr lang="en-US"/>
          </a:p>
        </p:txBody>
      </p:sp>
      <p:sp>
        <p:nvSpPr>
          <p:cNvPr id="152579" name="Freeform 3"/>
          <p:cNvSpPr>
            <a:spLocks/>
          </p:cNvSpPr>
          <p:nvPr/>
        </p:nvSpPr>
        <p:spPr bwMode="auto">
          <a:xfrm>
            <a:off x="3794125" y="2917825"/>
            <a:ext cx="1504950" cy="971550"/>
          </a:xfrm>
          <a:custGeom>
            <a:avLst/>
            <a:gdLst/>
            <a:ahLst/>
            <a:cxnLst>
              <a:cxn ang="0">
                <a:pos x="0" y="609"/>
              </a:cxn>
              <a:cxn ang="0">
                <a:pos x="57" y="540"/>
              </a:cxn>
              <a:cxn ang="0">
                <a:pos x="135" y="402"/>
              </a:cxn>
              <a:cxn ang="0">
                <a:pos x="210" y="261"/>
              </a:cxn>
              <a:cxn ang="0">
                <a:pos x="264" y="159"/>
              </a:cxn>
              <a:cxn ang="0">
                <a:pos x="324" y="69"/>
              </a:cxn>
              <a:cxn ang="0">
                <a:pos x="381" y="24"/>
              </a:cxn>
              <a:cxn ang="0">
                <a:pos x="429" y="0"/>
              </a:cxn>
              <a:cxn ang="0">
                <a:pos x="483" y="0"/>
              </a:cxn>
              <a:cxn ang="0">
                <a:pos x="525" y="15"/>
              </a:cxn>
              <a:cxn ang="0">
                <a:pos x="588" y="51"/>
              </a:cxn>
              <a:cxn ang="0">
                <a:pos x="627" y="81"/>
              </a:cxn>
              <a:cxn ang="0">
                <a:pos x="705" y="156"/>
              </a:cxn>
              <a:cxn ang="0">
                <a:pos x="789" y="246"/>
              </a:cxn>
              <a:cxn ang="0">
                <a:pos x="837" y="297"/>
              </a:cxn>
              <a:cxn ang="0">
                <a:pos x="894" y="375"/>
              </a:cxn>
              <a:cxn ang="0">
                <a:pos x="948" y="459"/>
              </a:cxn>
              <a:cxn ang="0">
                <a:pos x="831" y="483"/>
              </a:cxn>
              <a:cxn ang="0">
                <a:pos x="672" y="528"/>
              </a:cxn>
              <a:cxn ang="0">
                <a:pos x="525" y="576"/>
              </a:cxn>
              <a:cxn ang="0">
                <a:pos x="426" y="600"/>
              </a:cxn>
              <a:cxn ang="0">
                <a:pos x="378" y="609"/>
              </a:cxn>
              <a:cxn ang="0">
                <a:pos x="210" y="612"/>
              </a:cxn>
              <a:cxn ang="0">
                <a:pos x="66" y="606"/>
              </a:cxn>
              <a:cxn ang="0">
                <a:pos x="0" y="609"/>
              </a:cxn>
            </a:cxnLst>
            <a:rect l="0" t="0" r="r" b="b"/>
            <a:pathLst>
              <a:path w="948" h="612">
                <a:moveTo>
                  <a:pt x="0" y="609"/>
                </a:moveTo>
                <a:lnTo>
                  <a:pt x="57" y="540"/>
                </a:lnTo>
                <a:lnTo>
                  <a:pt x="135" y="402"/>
                </a:lnTo>
                <a:lnTo>
                  <a:pt x="210" y="261"/>
                </a:lnTo>
                <a:lnTo>
                  <a:pt x="264" y="159"/>
                </a:lnTo>
                <a:lnTo>
                  <a:pt x="324" y="69"/>
                </a:lnTo>
                <a:lnTo>
                  <a:pt x="381" y="24"/>
                </a:lnTo>
                <a:lnTo>
                  <a:pt x="429" y="0"/>
                </a:lnTo>
                <a:lnTo>
                  <a:pt x="483" y="0"/>
                </a:lnTo>
                <a:lnTo>
                  <a:pt x="525" y="15"/>
                </a:lnTo>
                <a:lnTo>
                  <a:pt x="588" y="51"/>
                </a:lnTo>
                <a:lnTo>
                  <a:pt x="627" y="81"/>
                </a:lnTo>
                <a:lnTo>
                  <a:pt x="705" y="156"/>
                </a:lnTo>
                <a:lnTo>
                  <a:pt x="789" y="246"/>
                </a:lnTo>
                <a:lnTo>
                  <a:pt x="837" y="297"/>
                </a:lnTo>
                <a:lnTo>
                  <a:pt x="894" y="375"/>
                </a:lnTo>
                <a:lnTo>
                  <a:pt x="948" y="459"/>
                </a:lnTo>
                <a:lnTo>
                  <a:pt x="831" y="483"/>
                </a:lnTo>
                <a:lnTo>
                  <a:pt x="672" y="528"/>
                </a:lnTo>
                <a:lnTo>
                  <a:pt x="525" y="576"/>
                </a:lnTo>
                <a:lnTo>
                  <a:pt x="426" y="600"/>
                </a:lnTo>
                <a:lnTo>
                  <a:pt x="378" y="609"/>
                </a:lnTo>
                <a:lnTo>
                  <a:pt x="210" y="612"/>
                </a:lnTo>
                <a:lnTo>
                  <a:pt x="66" y="606"/>
                </a:lnTo>
                <a:lnTo>
                  <a:pt x="0" y="609"/>
                </a:lnTo>
                <a:close/>
              </a:path>
            </a:pathLst>
          </a:custGeom>
          <a:solidFill>
            <a:srgbClr val="FF99CC"/>
          </a:solidFill>
          <a:ln w="9525">
            <a:noFill/>
            <a:round/>
            <a:headEnd/>
            <a:tailEnd/>
          </a:ln>
          <a:effectLst/>
        </p:spPr>
        <p:txBody>
          <a:bodyPr/>
          <a:lstStyle/>
          <a:p>
            <a:endParaRPr lang="en-US"/>
          </a:p>
        </p:txBody>
      </p:sp>
      <p:sp>
        <p:nvSpPr>
          <p:cNvPr id="152580" name="Freeform 4"/>
          <p:cNvSpPr>
            <a:spLocks/>
          </p:cNvSpPr>
          <p:nvPr/>
        </p:nvSpPr>
        <p:spPr bwMode="auto">
          <a:xfrm>
            <a:off x="1908175" y="3884613"/>
            <a:ext cx="1895475" cy="485775"/>
          </a:xfrm>
          <a:custGeom>
            <a:avLst/>
            <a:gdLst/>
            <a:ahLst/>
            <a:cxnLst>
              <a:cxn ang="0">
                <a:pos x="0" y="297"/>
              </a:cxn>
              <a:cxn ang="0">
                <a:pos x="0" y="159"/>
              </a:cxn>
              <a:cxn ang="0">
                <a:pos x="291" y="105"/>
              </a:cxn>
              <a:cxn ang="0">
                <a:pos x="573" y="51"/>
              </a:cxn>
              <a:cxn ang="0">
                <a:pos x="807" y="24"/>
              </a:cxn>
              <a:cxn ang="0">
                <a:pos x="1032" y="3"/>
              </a:cxn>
              <a:cxn ang="0">
                <a:pos x="1194" y="0"/>
              </a:cxn>
              <a:cxn ang="0">
                <a:pos x="1107" y="78"/>
              </a:cxn>
              <a:cxn ang="0">
                <a:pos x="987" y="144"/>
              </a:cxn>
              <a:cxn ang="0">
                <a:pos x="822" y="210"/>
              </a:cxn>
              <a:cxn ang="0">
                <a:pos x="639" y="264"/>
              </a:cxn>
              <a:cxn ang="0">
                <a:pos x="489" y="294"/>
              </a:cxn>
              <a:cxn ang="0">
                <a:pos x="348" y="306"/>
              </a:cxn>
              <a:cxn ang="0">
                <a:pos x="216" y="306"/>
              </a:cxn>
              <a:cxn ang="0">
                <a:pos x="90" y="303"/>
              </a:cxn>
              <a:cxn ang="0">
                <a:pos x="0" y="297"/>
              </a:cxn>
            </a:cxnLst>
            <a:rect l="0" t="0" r="r" b="b"/>
            <a:pathLst>
              <a:path w="1194" h="306">
                <a:moveTo>
                  <a:pt x="0" y="297"/>
                </a:moveTo>
                <a:lnTo>
                  <a:pt x="0" y="159"/>
                </a:lnTo>
                <a:lnTo>
                  <a:pt x="291" y="105"/>
                </a:lnTo>
                <a:lnTo>
                  <a:pt x="573" y="51"/>
                </a:lnTo>
                <a:lnTo>
                  <a:pt x="807" y="24"/>
                </a:lnTo>
                <a:lnTo>
                  <a:pt x="1032" y="3"/>
                </a:lnTo>
                <a:lnTo>
                  <a:pt x="1194" y="0"/>
                </a:lnTo>
                <a:lnTo>
                  <a:pt x="1107" y="78"/>
                </a:lnTo>
                <a:lnTo>
                  <a:pt x="987" y="144"/>
                </a:lnTo>
                <a:lnTo>
                  <a:pt x="822" y="210"/>
                </a:lnTo>
                <a:lnTo>
                  <a:pt x="639" y="264"/>
                </a:lnTo>
                <a:lnTo>
                  <a:pt x="489" y="294"/>
                </a:lnTo>
                <a:lnTo>
                  <a:pt x="348" y="306"/>
                </a:lnTo>
                <a:lnTo>
                  <a:pt x="216" y="306"/>
                </a:lnTo>
                <a:lnTo>
                  <a:pt x="90" y="303"/>
                </a:lnTo>
                <a:lnTo>
                  <a:pt x="0" y="297"/>
                </a:lnTo>
                <a:close/>
              </a:path>
            </a:pathLst>
          </a:custGeom>
          <a:solidFill>
            <a:srgbClr val="CCFFCC"/>
          </a:solidFill>
          <a:ln w="9525">
            <a:noFill/>
            <a:round/>
            <a:headEnd/>
            <a:tailEnd/>
          </a:ln>
          <a:effectLst/>
        </p:spPr>
        <p:txBody>
          <a:bodyPr/>
          <a:lstStyle/>
          <a:p>
            <a:endParaRPr lang="en-US"/>
          </a:p>
        </p:txBody>
      </p:sp>
      <p:graphicFrame>
        <p:nvGraphicFramePr>
          <p:cNvPr id="152581" name="Object 5"/>
          <p:cNvGraphicFramePr>
            <a:graphicFrameLocks noGrp="1" noChangeAspect="1"/>
          </p:cNvGraphicFramePr>
          <p:nvPr>
            <p:ph/>
          </p:nvPr>
        </p:nvGraphicFramePr>
        <p:xfrm>
          <a:off x="533400" y="1981200"/>
          <a:ext cx="8166100" cy="4719638"/>
        </p:xfrm>
        <a:graphic>
          <a:graphicData uri="http://schemas.openxmlformats.org/presentationml/2006/ole">
            <p:oleObj spid="_x0000_s152581" name="Chart" r:id="rId3" imgW="8239049" imgH="4724400" progId="Excel.Chart.8">
              <p:embed/>
            </p:oleObj>
          </a:graphicData>
        </a:graphic>
      </p:graphicFrame>
      <p:sp>
        <p:nvSpPr>
          <p:cNvPr id="152583" name="Line 7"/>
          <p:cNvSpPr>
            <a:spLocks noChangeShapeType="1"/>
          </p:cNvSpPr>
          <p:nvPr/>
        </p:nvSpPr>
        <p:spPr bwMode="auto">
          <a:xfrm flipV="1">
            <a:off x="1631950" y="1393825"/>
            <a:ext cx="6242050" cy="6350"/>
          </a:xfrm>
          <a:prstGeom prst="line">
            <a:avLst/>
          </a:prstGeom>
          <a:noFill/>
          <a:ln w="57150">
            <a:solidFill>
              <a:schemeClr val="tx1"/>
            </a:solidFill>
            <a:round/>
            <a:headEnd/>
            <a:tailEnd/>
          </a:ln>
          <a:effectLst/>
        </p:spPr>
        <p:txBody>
          <a:bodyPr/>
          <a:lstStyle/>
          <a:p>
            <a:endParaRPr lang="en-US"/>
          </a:p>
        </p:txBody>
      </p:sp>
      <p:sp>
        <p:nvSpPr>
          <p:cNvPr id="152584" name="Line 8"/>
          <p:cNvSpPr>
            <a:spLocks noChangeShapeType="1"/>
          </p:cNvSpPr>
          <p:nvPr/>
        </p:nvSpPr>
        <p:spPr bwMode="auto">
          <a:xfrm>
            <a:off x="1631950" y="1146175"/>
            <a:ext cx="0" cy="276225"/>
          </a:xfrm>
          <a:prstGeom prst="line">
            <a:avLst/>
          </a:prstGeom>
          <a:noFill/>
          <a:ln w="28575">
            <a:solidFill>
              <a:schemeClr val="tx1"/>
            </a:solidFill>
            <a:round/>
            <a:headEnd/>
            <a:tailEnd/>
          </a:ln>
          <a:effectLst/>
        </p:spPr>
        <p:txBody>
          <a:bodyPr/>
          <a:lstStyle/>
          <a:p>
            <a:endParaRPr lang="en-US"/>
          </a:p>
        </p:txBody>
      </p:sp>
      <p:sp>
        <p:nvSpPr>
          <p:cNvPr id="152585" name="Line 9"/>
          <p:cNvSpPr>
            <a:spLocks noChangeShapeType="1"/>
          </p:cNvSpPr>
          <p:nvPr/>
        </p:nvSpPr>
        <p:spPr bwMode="auto">
          <a:xfrm>
            <a:off x="2254250" y="1146175"/>
            <a:ext cx="0" cy="273050"/>
          </a:xfrm>
          <a:prstGeom prst="line">
            <a:avLst/>
          </a:prstGeom>
          <a:noFill/>
          <a:ln w="28575">
            <a:solidFill>
              <a:schemeClr val="tx1"/>
            </a:solidFill>
            <a:round/>
            <a:headEnd/>
            <a:tailEnd/>
          </a:ln>
          <a:effectLst/>
        </p:spPr>
        <p:txBody>
          <a:bodyPr/>
          <a:lstStyle/>
          <a:p>
            <a:endParaRPr lang="en-US"/>
          </a:p>
        </p:txBody>
      </p:sp>
      <p:sp>
        <p:nvSpPr>
          <p:cNvPr id="152586" name="Line 10"/>
          <p:cNvSpPr>
            <a:spLocks noChangeShapeType="1"/>
          </p:cNvSpPr>
          <p:nvPr/>
        </p:nvSpPr>
        <p:spPr bwMode="auto">
          <a:xfrm>
            <a:off x="3503613" y="1146175"/>
            <a:ext cx="0" cy="273050"/>
          </a:xfrm>
          <a:prstGeom prst="line">
            <a:avLst/>
          </a:prstGeom>
          <a:noFill/>
          <a:ln w="28575">
            <a:solidFill>
              <a:schemeClr val="tx1"/>
            </a:solidFill>
            <a:round/>
            <a:headEnd/>
            <a:tailEnd/>
          </a:ln>
          <a:effectLst/>
        </p:spPr>
        <p:txBody>
          <a:bodyPr/>
          <a:lstStyle/>
          <a:p>
            <a:endParaRPr lang="en-US"/>
          </a:p>
        </p:txBody>
      </p:sp>
      <p:sp>
        <p:nvSpPr>
          <p:cNvPr id="152587" name="Line 11"/>
          <p:cNvSpPr>
            <a:spLocks noChangeShapeType="1"/>
          </p:cNvSpPr>
          <p:nvPr/>
        </p:nvSpPr>
        <p:spPr bwMode="auto">
          <a:xfrm>
            <a:off x="4127500" y="1146175"/>
            <a:ext cx="0" cy="273050"/>
          </a:xfrm>
          <a:prstGeom prst="line">
            <a:avLst/>
          </a:prstGeom>
          <a:noFill/>
          <a:ln w="28575">
            <a:solidFill>
              <a:schemeClr val="tx1"/>
            </a:solidFill>
            <a:round/>
            <a:headEnd/>
            <a:tailEnd/>
          </a:ln>
          <a:effectLst/>
        </p:spPr>
        <p:txBody>
          <a:bodyPr/>
          <a:lstStyle/>
          <a:p>
            <a:endParaRPr lang="en-US"/>
          </a:p>
        </p:txBody>
      </p:sp>
      <p:sp>
        <p:nvSpPr>
          <p:cNvPr id="152588" name="Line 12"/>
          <p:cNvSpPr>
            <a:spLocks noChangeShapeType="1"/>
          </p:cNvSpPr>
          <p:nvPr/>
        </p:nvSpPr>
        <p:spPr bwMode="auto">
          <a:xfrm>
            <a:off x="4752975" y="1146175"/>
            <a:ext cx="0" cy="273050"/>
          </a:xfrm>
          <a:prstGeom prst="line">
            <a:avLst/>
          </a:prstGeom>
          <a:noFill/>
          <a:ln w="28575">
            <a:solidFill>
              <a:schemeClr val="tx1"/>
            </a:solidFill>
            <a:round/>
            <a:headEnd/>
            <a:tailEnd/>
          </a:ln>
          <a:effectLst/>
        </p:spPr>
        <p:txBody>
          <a:bodyPr/>
          <a:lstStyle/>
          <a:p>
            <a:endParaRPr lang="en-US"/>
          </a:p>
        </p:txBody>
      </p:sp>
      <p:sp>
        <p:nvSpPr>
          <p:cNvPr id="152589" name="Line 13"/>
          <p:cNvSpPr>
            <a:spLocks noChangeShapeType="1"/>
          </p:cNvSpPr>
          <p:nvPr/>
        </p:nvSpPr>
        <p:spPr bwMode="auto">
          <a:xfrm>
            <a:off x="5375275" y="1146175"/>
            <a:ext cx="0" cy="273050"/>
          </a:xfrm>
          <a:prstGeom prst="line">
            <a:avLst/>
          </a:prstGeom>
          <a:noFill/>
          <a:ln w="28575">
            <a:solidFill>
              <a:schemeClr val="tx1"/>
            </a:solidFill>
            <a:round/>
            <a:headEnd/>
            <a:tailEnd/>
          </a:ln>
          <a:effectLst/>
        </p:spPr>
        <p:txBody>
          <a:bodyPr/>
          <a:lstStyle/>
          <a:p>
            <a:endParaRPr lang="en-US"/>
          </a:p>
        </p:txBody>
      </p:sp>
      <p:sp>
        <p:nvSpPr>
          <p:cNvPr id="152590" name="Line 14"/>
          <p:cNvSpPr>
            <a:spLocks noChangeShapeType="1"/>
          </p:cNvSpPr>
          <p:nvPr/>
        </p:nvSpPr>
        <p:spPr bwMode="auto">
          <a:xfrm>
            <a:off x="6000750" y="1146175"/>
            <a:ext cx="0" cy="273050"/>
          </a:xfrm>
          <a:prstGeom prst="line">
            <a:avLst/>
          </a:prstGeom>
          <a:noFill/>
          <a:ln w="28575">
            <a:solidFill>
              <a:schemeClr val="tx1"/>
            </a:solidFill>
            <a:round/>
            <a:headEnd/>
            <a:tailEnd/>
          </a:ln>
          <a:effectLst/>
        </p:spPr>
        <p:txBody>
          <a:bodyPr/>
          <a:lstStyle/>
          <a:p>
            <a:endParaRPr lang="en-US"/>
          </a:p>
        </p:txBody>
      </p:sp>
      <p:sp>
        <p:nvSpPr>
          <p:cNvPr id="152591" name="Line 15"/>
          <p:cNvSpPr>
            <a:spLocks noChangeShapeType="1"/>
          </p:cNvSpPr>
          <p:nvPr/>
        </p:nvSpPr>
        <p:spPr bwMode="auto">
          <a:xfrm>
            <a:off x="6624638" y="1146175"/>
            <a:ext cx="0" cy="273050"/>
          </a:xfrm>
          <a:prstGeom prst="line">
            <a:avLst/>
          </a:prstGeom>
          <a:noFill/>
          <a:ln w="28575">
            <a:solidFill>
              <a:schemeClr val="tx1"/>
            </a:solidFill>
            <a:round/>
            <a:headEnd/>
            <a:tailEnd/>
          </a:ln>
          <a:effectLst/>
        </p:spPr>
        <p:txBody>
          <a:bodyPr/>
          <a:lstStyle/>
          <a:p>
            <a:endParaRPr lang="en-US"/>
          </a:p>
        </p:txBody>
      </p:sp>
      <p:sp>
        <p:nvSpPr>
          <p:cNvPr id="152592" name="Line 16"/>
          <p:cNvSpPr>
            <a:spLocks noChangeShapeType="1"/>
          </p:cNvSpPr>
          <p:nvPr/>
        </p:nvSpPr>
        <p:spPr bwMode="auto">
          <a:xfrm>
            <a:off x="7248525" y="1146175"/>
            <a:ext cx="0" cy="273050"/>
          </a:xfrm>
          <a:prstGeom prst="line">
            <a:avLst/>
          </a:prstGeom>
          <a:noFill/>
          <a:ln w="28575">
            <a:solidFill>
              <a:schemeClr val="tx1"/>
            </a:solidFill>
            <a:round/>
            <a:headEnd/>
            <a:tailEnd/>
          </a:ln>
          <a:effectLst/>
        </p:spPr>
        <p:txBody>
          <a:bodyPr/>
          <a:lstStyle/>
          <a:p>
            <a:endParaRPr lang="en-US"/>
          </a:p>
        </p:txBody>
      </p:sp>
      <p:sp>
        <p:nvSpPr>
          <p:cNvPr id="152593" name="Line 17"/>
          <p:cNvSpPr>
            <a:spLocks noChangeShapeType="1"/>
          </p:cNvSpPr>
          <p:nvPr/>
        </p:nvSpPr>
        <p:spPr bwMode="auto">
          <a:xfrm>
            <a:off x="7872413" y="1146175"/>
            <a:ext cx="0" cy="273050"/>
          </a:xfrm>
          <a:prstGeom prst="line">
            <a:avLst/>
          </a:prstGeom>
          <a:noFill/>
          <a:ln w="28575">
            <a:solidFill>
              <a:schemeClr val="tx1"/>
            </a:solidFill>
            <a:round/>
            <a:headEnd/>
            <a:tailEnd/>
          </a:ln>
          <a:effectLst/>
        </p:spPr>
        <p:txBody>
          <a:bodyPr/>
          <a:lstStyle/>
          <a:p>
            <a:endParaRPr lang="en-US"/>
          </a:p>
        </p:txBody>
      </p:sp>
      <p:sp>
        <p:nvSpPr>
          <p:cNvPr id="152594" name="Line 18"/>
          <p:cNvSpPr>
            <a:spLocks noChangeShapeType="1"/>
          </p:cNvSpPr>
          <p:nvPr/>
        </p:nvSpPr>
        <p:spPr bwMode="auto">
          <a:xfrm>
            <a:off x="2879725" y="1146175"/>
            <a:ext cx="0" cy="273050"/>
          </a:xfrm>
          <a:prstGeom prst="line">
            <a:avLst/>
          </a:prstGeom>
          <a:noFill/>
          <a:ln w="28575">
            <a:solidFill>
              <a:schemeClr val="tx1"/>
            </a:solidFill>
            <a:round/>
            <a:headEnd/>
            <a:tailEnd/>
          </a:ln>
          <a:effectLst/>
        </p:spPr>
        <p:txBody>
          <a:bodyPr/>
          <a:lstStyle/>
          <a:p>
            <a:endParaRPr lang="en-US"/>
          </a:p>
        </p:txBody>
      </p:sp>
      <p:sp>
        <p:nvSpPr>
          <p:cNvPr id="152595" name="Text Box 19"/>
          <p:cNvSpPr txBox="1">
            <a:spLocks noChangeArrowheads="1"/>
          </p:cNvSpPr>
          <p:nvPr/>
        </p:nvSpPr>
        <p:spPr bwMode="auto">
          <a:xfrm>
            <a:off x="2325688" y="1122363"/>
            <a:ext cx="577850" cy="304800"/>
          </a:xfrm>
          <a:prstGeom prst="rect">
            <a:avLst/>
          </a:prstGeom>
          <a:noFill/>
          <a:ln w="9525">
            <a:noFill/>
            <a:miter lim="800000"/>
            <a:headEnd/>
            <a:tailEnd/>
          </a:ln>
          <a:effectLst/>
        </p:spPr>
        <p:txBody>
          <a:bodyPr wrap="none">
            <a:spAutoFit/>
          </a:bodyPr>
          <a:lstStyle/>
          <a:p>
            <a:pPr algn="l"/>
            <a:r>
              <a:rPr lang="en-US" sz="1400"/>
              <a:t>2007</a:t>
            </a:r>
          </a:p>
        </p:txBody>
      </p:sp>
      <p:sp>
        <p:nvSpPr>
          <p:cNvPr id="152596" name="Text Box 20"/>
          <p:cNvSpPr txBox="1">
            <a:spLocks noChangeArrowheads="1"/>
          </p:cNvSpPr>
          <p:nvPr/>
        </p:nvSpPr>
        <p:spPr bwMode="auto">
          <a:xfrm>
            <a:off x="1698625" y="1122363"/>
            <a:ext cx="577850" cy="304800"/>
          </a:xfrm>
          <a:prstGeom prst="rect">
            <a:avLst/>
          </a:prstGeom>
          <a:noFill/>
          <a:ln w="9525">
            <a:noFill/>
            <a:miter lim="800000"/>
            <a:headEnd/>
            <a:tailEnd/>
          </a:ln>
          <a:effectLst/>
        </p:spPr>
        <p:txBody>
          <a:bodyPr wrap="none">
            <a:spAutoFit/>
          </a:bodyPr>
          <a:lstStyle/>
          <a:p>
            <a:pPr algn="l"/>
            <a:r>
              <a:rPr lang="en-US" sz="1400"/>
              <a:t>2006</a:t>
            </a:r>
          </a:p>
        </p:txBody>
      </p:sp>
      <p:sp>
        <p:nvSpPr>
          <p:cNvPr id="152597" name="Text Box 21"/>
          <p:cNvSpPr txBox="1">
            <a:spLocks noChangeArrowheads="1"/>
          </p:cNvSpPr>
          <p:nvPr/>
        </p:nvSpPr>
        <p:spPr bwMode="auto">
          <a:xfrm>
            <a:off x="3579813" y="1122363"/>
            <a:ext cx="577850" cy="304800"/>
          </a:xfrm>
          <a:prstGeom prst="rect">
            <a:avLst/>
          </a:prstGeom>
          <a:noFill/>
          <a:ln w="9525">
            <a:noFill/>
            <a:miter lim="800000"/>
            <a:headEnd/>
            <a:tailEnd/>
          </a:ln>
          <a:effectLst/>
        </p:spPr>
        <p:txBody>
          <a:bodyPr wrap="none">
            <a:spAutoFit/>
          </a:bodyPr>
          <a:lstStyle/>
          <a:p>
            <a:pPr algn="l"/>
            <a:r>
              <a:rPr lang="en-US" sz="1400"/>
              <a:t>2009</a:t>
            </a:r>
          </a:p>
        </p:txBody>
      </p:sp>
      <p:sp>
        <p:nvSpPr>
          <p:cNvPr id="152598" name="Text Box 22"/>
          <p:cNvSpPr txBox="1">
            <a:spLocks noChangeArrowheads="1"/>
          </p:cNvSpPr>
          <p:nvPr/>
        </p:nvSpPr>
        <p:spPr bwMode="auto">
          <a:xfrm>
            <a:off x="2952750" y="1122363"/>
            <a:ext cx="577850" cy="304800"/>
          </a:xfrm>
          <a:prstGeom prst="rect">
            <a:avLst/>
          </a:prstGeom>
          <a:noFill/>
          <a:ln w="9525">
            <a:noFill/>
            <a:miter lim="800000"/>
            <a:headEnd/>
            <a:tailEnd/>
          </a:ln>
          <a:effectLst/>
        </p:spPr>
        <p:txBody>
          <a:bodyPr wrap="none">
            <a:spAutoFit/>
          </a:bodyPr>
          <a:lstStyle/>
          <a:p>
            <a:pPr algn="l"/>
            <a:r>
              <a:rPr lang="en-US" sz="1400"/>
              <a:t>2008</a:t>
            </a:r>
          </a:p>
        </p:txBody>
      </p:sp>
      <p:sp>
        <p:nvSpPr>
          <p:cNvPr id="152599" name="Text Box 23"/>
          <p:cNvSpPr txBox="1">
            <a:spLocks noChangeArrowheads="1"/>
          </p:cNvSpPr>
          <p:nvPr/>
        </p:nvSpPr>
        <p:spPr bwMode="auto">
          <a:xfrm>
            <a:off x="4206875" y="1122363"/>
            <a:ext cx="577850" cy="304800"/>
          </a:xfrm>
          <a:prstGeom prst="rect">
            <a:avLst/>
          </a:prstGeom>
          <a:noFill/>
          <a:ln w="9525">
            <a:noFill/>
            <a:miter lim="800000"/>
            <a:headEnd/>
            <a:tailEnd/>
          </a:ln>
          <a:effectLst/>
        </p:spPr>
        <p:txBody>
          <a:bodyPr wrap="none">
            <a:spAutoFit/>
          </a:bodyPr>
          <a:lstStyle/>
          <a:p>
            <a:pPr algn="l"/>
            <a:r>
              <a:rPr lang="en-US" sz="1400"/>
              <a:t>2010</a:t>
            </a:r>
          </a:p>
        </p:txBody>
      </p:sp>
      <p:sp>
        <p:nvSpPr>
          <p:cNvPr id="152600" name="Text Box 24"/>
          <p:cNvSpPr txBox="1">
            <a:spLocks noChangeArrowheads="1"/>
          </p:cNvSpPr>
          <p:nvPr/>
        </p:nvSpPr>
        <p:spPr bwMode="auto">
          <a:xfrm>
            <a:off x="5461000" y="1122363"/>
            <a:ext cx="577850" cy="304800"/>
          </a:xfrm>
          <a:prstGeom prst="rect">
            <a:avLst/>
          </a:prstGeom>
          <a:noFill/>
          <a:ln w="9525">
            <a:noFill/>
            <a:miter lim="800000"/>
            <a:headEnd/>
            <a:tailEnd/>
          </a:ln>
          <a:effectLst/>
        </p:spPr>
        <p:txBody>
          <a:bodyPr wrap="none">
            <a:spAutoFit/>
          </a:bodyPr>
          <a:lstStyle/>
          <a:p>
            <a:pPr algn="l"/>
            <a:r>
              <a:rPr lang="en-US" sz="1400"/>
              <a:t>2012</a:t>
            </a:r>
          </a:p>
        </p:txBody>
      </p:sp>
      <p:sp>
        <p:nvSpPr>
          <p:cNvPr id="152601" name="Text Box 25"/>
          <p:cNvSpPr txBox="1">
            <a:spLocks noChangeArrowheads="1"/>
          </p:cNvSpPr>
          <p:nvPr/>
        </p:nvSpPr>
        <p:spPr bwMode="auto">
          <a:xfrm>
            <a:off x="4833938" y="1122363"/>
            <a:ext cx="577850" cy="304800"/>
          </a:xfrm>
          <a:prstGeom prst="rect">
            <a:avLst/>
          </a:prstGeom>
          <a:noFill/>
          <a:ln w="9525">
            <a:noFill/>
            <a:miter lim="800000"/>
            <a:headEnd/>
            <a:tailEnd/>
          </a:ln>
          <a:effectLst/>
        </p:spPr>
        <p:txBody>
          <a:bodyPr wrap="none">
            <a:spAutoFit/>
          </a:bodyPr>
          <a:lstStyle/>
          <a:p>
            <a:pPr algn="l"/>
            <a:r>
              <a:rPr lang="en-US" sz="1400"/>
              <a:t>2011</a:t>
            </a:r>
          </a:p>
        </p:txBody>
      </p:sp>
      <p:sp>
        <p:nvSpPr>
          <p:cNvPr id="152602" name="Text Box 26"/>
          <p:cNvSpPr txBox="1">
            <a:spLocks noChangeArrowheads="1"/>
          </p:cNvSpPr>
          <p:nvPr/>
        </p:nvSpPr>
        <p:spPr bwMode="auto">
          <a:xfrm>
            <a:off x="6715125" y="1122363"/>
            <a:ext cx="577850" cy="304800"/>
          </a:xfrm>
          <a:prstGeom prst="rect">
            <a:avLst/>
          </a:prstGeom>
          <a:noFill/>
          <a:ln w="9525">
            <a:noFill/>
            <a:miter lim="800000"/>
            <a:headEnd/>
            <a:tailEnd/>
          </a:ln>
          <a:effectLst/>
        </p:spPr>
        <p:txBody>
          <a:bodyPr wrap="none">
            <a:spAutoFit/>
          </a:bodyPr>
          <a:lstStyle/>
          <a:p>
            <a:pPr algn="l"/>
            <a:r>
              <a:rPr lang="en-US" sz="1400"/>
              <a:t>2014</a:t>
            </a:r>
          </a:p>
        </p:txBody>
      </p:sp>
      <p:sp>
        <p:nvSpPr>
          <p:cNvPr id="152603" name="Text Box 27"/>
          <p:cNvSpPr txBox="1">
            <a:spLocks noChangeArrowheads="1"/>
          </p:cNvSpPr>
          <p:nvPr/>
        </p:nvSpPr>
        <p:spPr bwMode="auto">
          <a:xfrm>
            <a:off x="6088063" y="1122363"/>
            <a:ext cx="577850" cy="304800"/>
          </a:xfrm>
          <a:prstGeom prst="rect">
            <a:avLst/>
          </a:prstGeom>
          <a:noFill/>
          <a:ln w="9525">
            <a:noFill/>
            <a:miter lim="800000"/>
            <a:headEnd/>
            <a:tailEnd/>
          </a:ln>
          <a:effectLst/>
        </p:spPr>
        <p:txBody>
          <a:bodyPr wrap="none">
            <a:spAutoFit/>
          </a:bodyPr>
          <a:lstStyle/>
          <a:p>
            <a:pPr algn="l"/>
            <a:r>
              <a:rPr lang="en-US" sz="1400"/>
              <a:t>2013</a:t>
            </a:r>
          </a:p>
        </p:txBody>
      </p:sp>
      <p:sp>
        <p:nvSpPr>
          <p:cNvPr id="152604" name="Text Box 28"/>
          <p:cNvSpPr txBox="1">
            <a:spLocks noChangeArrowheads="1"/>
          </p:cNvSpPr>
          <p:nvPr/>
        </p:nvSpPr>
        <p:spPr bwMode="auto">
          <a:xfrm>
            <a:off x="7342188" y="1122363"/>
            <a:ext cx="577850" cy="304800"/>
          </a:xfrm>
          <a:prstGeom prst="rect">
            <a:avLst/>
          </a:prstGeom>
          <a:noFill/>
          <a:ln w="9525">
            <a:noFill/>
            <a:miter lim="800000"/>
            <a:headEnd/>
            <a:tailEnd/>
          </a:ln>
          <a:effectLst/>
        </p:spPr>
        <p:txBody>
          <a:bodyPr wrap="none">
            <a:spAutoFit/>
          </a:bodyPr>
          <a:lstStyle/>
          <a:p>
            <a:pPr algn="l"/>
            <a:r>
              <a:rPr lang="en-US" sz="1400"/>
              <a:t>2015</a:t>
            </a:r>
          </a:p>
        </p:txBody>
      </p:sp>
      <p:sp>
        <p:nvSpPr>
          <p:cNvPr id="152605" name="Rectangle 29"/>
          <p:cNvSpPr>
            <a:spLocks noChangeArrowheads="1"/>
          </p:cNvSpPr>
          <p:nvPr/>
        </p:nvSpPr>
        <p:spPr bwMode="auto">
          <a:xfrm>
            <a:off x="1600200" y="228600"/>
            <a:ext cx="6477000" cy="762000"/>
          </a:xfrm>
          <a:prstGeom prst="rect">
            <a:avLst/>
          </a:prstGeom>
          <a:noFill/>
          <a:ln w="9525">
            <a:noFill/>
            <a:miter lim="800000"/>
            <a:headEnd/>
            <a:tailEnd/>
          </a:ln>
          <a:effectLst/>
        </p:spPr>
        <p:txBody>
          <a:bodyPr>
            <a:spAutoFit/>
          </a:bodyPr>
          <a:lstStyle/>
          <a:p>
            <a:pPr eaLnBrk="0" hangingPunct="0"/>
            <a:r>
              <a:rPr lang="en-US" sz="2400" b="1">
                <a:solidFill>
                  <a:srgbClr val="FF0000"/>
                </a:solidFill>
              </a:rPr>
              <a:t>KCRIMS Schedule &amp; Financial Model</a:t>
            </a:r>
          </a:p>
          <a:p>
            <a:pPr eaLnBrk="0" hangingPunct="0"/>
            <a:r>
              <a:rPr lang="en-US" sz="2000" b="1">
                <a:solidFill>
                  <a:srgbClr val="FF0000"/>
                </a:solidFill>
              </a:rPr>
              <a:t>First Budget Input (with Escalation)</a:t>
            </a:r>
          </a:p>
        </p:txBody>
      </p:sp>
      <p:sp>
        <p:nvSpPr>
          <p:cNvPr id="152607" name="Text Box 31"/>
          <p:cNvSpPr txBox="1">
            <a:spLocks noChangeArrowheads="1"/>
          </p:cNvSpPr>
          <p:nvPr/>
        </p:nvSpPr>
        <p:spPr bwMode="auto">
          <a:xfrm rot="16200000">
            <a:off x="21431" y="4093369"/>
            <a:ext cx="1785938" cy="304800"/>
          </a:xfrm>
          <a:prstGeom prst="rect">
            <a:avLst/>
          </a:prstGeom>
          <a:noFill/>
          <a:ln w="9525">
            <a:noFill/>
            <a:miter lim="800000"/>
            <a:headEnd/>
            <a:tailEnd/>
          </a:ln>
          <a:effectLst/>
        </p:spPr>
        <p:txBody>
          <a:bodyPr wrap="none">
            <a:spAutoFit/>
          </a:bodyPr>
          <a:lstStyle/>
          <a:p>
            <a:pPr algn="l"/>
            <a:r>
              <a:rPr lang="en-US" sz="1400" b="1">
                <a:latin typeface="Tahoma" pitchFamily="34" charset="0"/>
              </a:rPr>
              <a:t>Millions of Dollars</a:t>
            </a:r>
          </a:p>
        </p:txBody>
      </p:sp>
      <p:sp>
        <p:nvSpPr>
          <p:cNvPr id="152608" name="Text Box 32"/>
          <p:cNvSpPr txBox="1">
            <a:spLocks noChangeArrowheads="1"/>
          </p:cNvSpPr>
          <p:nvPr/>
        </p:nvSpPr>
        <p:spPr bwMode="auto">
          <a:xfrm>
            <a:off x="1516063" y="2286000"/>
            <a:ext cx="2466975" cy="336550"/>
          </a:xfrm>
          <a:prstGeom prst="rect">
            <a:avLst/>
          </a:prstGeom>
          <a:noFill/>
          <a:ln w="9525">
            <a:noFill/>
            <a:miter lim="800000"/>
            <a:headEnd/>
            <a:tailEnd/>
          </a:ln>
          <a:effectLst/>
        </p:spPr>
        <p:txBody>
          <a:bodyPr wrap="none">
            <a:spAutoFit/>
          </a:bodyPr>
          <a:lstStyle/>
          <a:p>
            <a:pPr algn="l"/>
            <a:r>
              <a:rPr lang="en-US" sz="1600" b="1"/>
              <a:t>Operational Cost Model</a:t>
            </a:r>
          </a:p>
        </p:txBody>
      </p:sp>
      <p:sp>
        <p:nvSpPr>
          <p:cNvPr id="152609" name="Text Box 33"/>
          <p:cNvSpPr txBox="1">
            <a:spLocks noChangeArrowheads="1"/>
          </p:cNvSpPr>
          <p:nvPr/>
        </p:nvSpPr>
        <p:spPr bwMode="auto">
          <a:xfrm>
            <a:off x="2290763" y="4675188"/>
            <a:ext cx="1293812" cy="396875"/>
          </a:xfrm>
          <a:prstGeom prst="rect">
            <a:avLst/>
          </a:prstGeom>
          <a:noFill/>
          <a:ln w="9525">
            <a:noFill/>
            <a:miter lim="800000"/>
            <a:headEnd/>
            <a:tailEnd/>
          </a:ln>
          <a:effectLst/>
        </p:spPr>
        <p:txBody>
          <a:bodyPr wrap="none">
            <a:spAutoFit/>
          </a:bodyPr>
          <a:lstStyle/>
          <a:p>
            <a:pPr algn="r"/>
            <a:r>
              <a:rPr lang="en-US" sz="1000"/>
              <a:t>Actual Performance</a:t>
            </a:r>
          </a:p>
          <a:p>
            <a:pPr algn="r"/>
            <a:r>
              <a:rPr lang="en-US" sz="1000"/>
              <a:t>(Labor Reductions)</a:t>
            </a:r>
          </a:p>
        </p:txBody>
      </p:sp>
      <p:sp>
        <p:nvSpPr>
          <p:cNvPr id="152610" name="Line 34"/>
          <p:cNvSpPr>
            <a:spLocks noChangeShapeType="1"/>
          </p:cNvSpPr>
          <p:nvPr/>
        </p:nvSpPr>
        <p:spPr bwMode="auto">
          <a:xfrm flipH="1" flipV="1">
            <a:off x="1930400" y="4481513"/>
            <a:ext cx="392113" cy="277812"/>
          </a:xfrm>
          <a:prstGeom prst="line">
            <a:avLst/>
          </a:prstGeom>
          <a:noFill/>
          <a:ln w="9525">
            <a:solidFill>
              <a:schemeClr val="tx1"/>
            </a:solidFill>
            <a:round/>
            <a:headEnd/>
            <a:tailEnd type="triangle" w="med" len="med"/>
          </a:ln>
          <a:effectLst/>
        </p:spPr>
        <p:txBody>
          <a:bodyPr/>
          <a:lstStyle/>
          <a:p>
            <a:endParaRPr lang="en-US"/>
          </a:p>
        </p:txBody>
      </p:sp>
      <p:sp>
        <p:nvSpPr>
          <p:cNvPr id="152611" name="Rectangle 35"/>
          <p:cNvSpPr>
            <a:spLocks noChangeArrowheads="1"/>
          </p:cNvSpPr>
          <p:nvPr/>
        </p:nvSpPr>
        <p:spPr bwMode="auto">
          <a:xfrm>
            <a:off x="1784350" y="3332163"/>
            <a:ext cx="1462088" cy="244475"/>
          </a:xfrm>
          <a:prstGeom prst="rect">
            <a:avLst/>
          </a:prstGeom>
          <a:noFill/>
          <a:ln w="9525">
            <a:noFill/>
            <a:miter lim="800000"/>
            <a:headEnd/>
            <a:tailEnd/>
          </a:ln>
          <a:effectLst/>
        </p:spPr>
        <p:txBody>
          <a:bodyPr wrap="none">
            <a:spAutoFit/>
          </a:bodyPr>
          <a:lstStyle/>
          <a:p>
            <a:pPr algn="l"/>
            <a:r>
              <a:rPr lang="en-US" sz="1000"/>
              <a:t>FY05 FYNSP Baseline</a:t>
            </a:r>
          </a:p>
        </p:txBody>
      </p:sp>
      <p:sp>
        <p:nvSpPr>
          <p:cNvPr id="152612" name="Line 36"/>
          <p:cNvSpPr>
            <a:spLocks noChangeShapeType="1"/>
          </p:cNvSpPr>
          <p:nvPr/>
        </p:nvSpPr>
        <p:spPr bwMode="auto">
          <a:xfrm>
            <a:off x="2927350" y="3560763"/>
            <a:ext cx="304800" cy="304800"/>
          </a:xfrm>
          <a:prstGeom prst="line">
            <a:avLst/>
          </a:prstGeom>
          <a:noFill/>
          <a:ln w="9525">
            <a:solidFill>
              <a:schemeClr val="tx1"/>
            </a:solidFill>
            <a:round/>
            <a:headEnd/>
            <a:tailEnd type="triangle" w="med" len="med"/>
          </a:ln>
          <a:effectLst/>
        </p:spPr>
        <p:txBody>
          <a:bodyPr/>
          <a:lstStyle/>
          <a:p>
            <a:endParaRPr lang="en-US"/>
          </a:p>
        </p:txBody>
      </p:sp>
      <p:sp>
        <p:nvSpPr>
          <p:cNvPr id="152613" name="Line 37"/>
          <p:cNvSpPr>
            <a:spLocks noChangeShapeType="1"/>
          </p:cNvSpPr>
          <p:nvPr/>
        </p:nvSpPr>
        <p:spPr bwMode="auto">
          <a:xfrm flipV="1">
            <a:off x="5060950" y="4100513"/>
            <a:ext cx="506413" cy="298450"/>
          </a:xfrm>
          <a:prstGeom prst="line">
            <a:avLst/>
          </a:prstGeom>
          <a:noFill/>
          <a:ln w="9525">
            <a:solidFill>
              <a:schemeClr val="tx1"/>
            </a:solidFill>
            <a:round/>
            <a:headEnd/>
            <a:tailEnd type="triangle" w="med" len="med"/>
          </a:ln>
          <a:effectLst/>
        </p:spPr>
        <p:txBody>
          <a:bodyPr/>
          <a:lstStyle/>
          <a:p>
            <a:endParaRPr lang="en-US"/>
          </a:p>
        </p:txBody>
      </p:sp>
      <p:sp>
        <p:nvSpPr>
          <p:cNvPr id="152614" name="Rectangle 38"/>
          <p:cNvSpPr>
            <a:spLocks noChangeArrowheads="1"/>
          </p:cNvSpPr>
          <p:nvPr/>
        </p:nvSpPr>
        <p:spPr bwMode="auto">
          <a:xfrm>
            <a:off x="4298950" y="4398963"/>
            <a:ext cx="1233488" cy="244475"/>
          </a:xfrm>
          <a:prstGeom prst="rect">
            <a:avLst/>
          </a:prstGeom>
          <a:noFill/>
          <a:ln w="9525">
            <a:noFill/>
            <a:miter lim="800000"/>
            <a:headEnd/>
            <a:tailEnd/>
          </a:ln>
          <a:effectLst/>
        </p:spPr>
        <p:txBody>
          <a:bodyPr wrap="none">
            <a:spAutoFit/>
          </a:bodyPr>
          <a:lstStyle/>
          <a:p>
            <a:pPr algn="l"/>
            <a:r>
              <a:rPr lang="en-US" sz="1000"/>
              <a:t>FY09 Budget Input</a:t>
            </a:r>
          </a:p>
        </p:txBody>
      </p:sp>
      <p:sp>
        <p:nvSpPr>
          <p:cNvPr id="152615" name="Line 39"/>
          <p:cNvSpPr>
            <a:spLocks noChangeShapeType="1"/>
          </p:cNvSpPr>
          <p:nvPr/>
        </p:nvSpPr>
        <p:spPr bwMode="auto">
          <a:xfrm>
            <a:off x="1606550" y="1536700"/>
            <a:ext cx="1317625" cy="0"/>
          </a:xfrm>
          <a:prstGeom prst="line">
            <a:avLst/>
          </a:prstGeom>
          <a:noFill/>
          <a:ln w="76200">
            <a:solidFill>
              <a:srgbClr val="0000FF"/>
            </a:solidFill>
            <a:round/>
            <a:headEnd/>
            <a:tailEnd/>
          </a:ln>
          <a:effectLst/>
        </p:spPr>
        <p:txBody>
          <a:bodyPr/>
          <a:lstStyle/>
          <a:p>
            <a:endParaRPr lang="en-US"/>
          </a:p>
        </p:txBody>
      </p:sp>
      <p:sp>
        <p:nvSpPr>
          <p:cNvPr id="152616" name="Line 40"/>
          <p:cNvSpPr>
            <a:spLocks noChangeShapeType="1"/>
          </p:cNvSpPr>
          <p:nvPr/>
        </p:nvSpPr>
        <p:spPr bwMode="auto">
          <a:xfrm>
            <a:off x="2924175" y="1676400"/>
            <a:ext cx="457200" cy="0"/>
          </a:xfrm>
          <a:prstGeom prst="line">
            <a:avLst/>
          </a:prstGeom>
          <a:noFill/>
          <a:ln w="76200">
            <a:solidFill>
              <a:srgbClr val="0000FF"/>
            </a:solidFill>
            <a:round/>
            <a:headEnd/>
            <a:tailEnd/>
          </a:ln>
          <a:effectLst/>
        </p:spPr>
        <p:txBody>
          <a:bodyPr/>
          <a:lstStyle/>
          <a:p>
            <a:endParaRPr lang="en-US"/>
          </a:p>
        </p:txBody>
      </p:sp>
      <p:sp>
        <p:nvSpPr>
          <p:cNvPr id="152617" name="Line 41"/>
          <p:cNvSpPr>
            <a:spLocks noChangeShapeType="1"/>
          </p:cNvSpPr>
          <p:nvPr/>
        </p:nvSpPr>
        <p:spPr bwMode="auto">
          <a:xfrm>
            <a:off x="3384550" y="1828800"/>
            <a:ext cx="1387475" cy="0"/>
          </a:xfrm>
          <a:prstGeom prst="line">
            <a:avLst/>
          </a:prstGeom>
          <a:noFill/>
          <a:ln w="76200">
            <a:solidFill>
              <a:srgbClr val="0000FF"/>
            </a:solidFill>
            <a:round/>
            <a:headEnd/>
            <a:tailEnd/>
          </a:ln>
          <a:effectLst/>
        </p:spPr>
        <p:txBody>
          <a:bodyPr/>
          <a:lstStyle/>
          <a:p>
            <a:endParaRPr lang="en-US"/>
          </a:p>
        </p:txBody>
      </p:sp>
      <p:sp>
        <p:nvSpPr>
          <p:cNvPr id="152618" name="Line 42"/>
          <p:cNvSpPr>
            <a:spLocks noChangeShapeType="1"/>
          </p:cNvSpPr>
          <p:nvPr/>
        </p:nvSpPr>
        <p:spPr bwMode="auto">
          <a:xfrm>
            <a:off x="4589463" y="1954213"/>
            <a:ext cx="1247775" cy="0"/>
          </a:xfrm>
          <a:prstGeom prst="line">
            <a:avLst/>
          </a:prstGeom>
          <a:noFill/>
          <a:ln w="76200">
            <a:solidFill>
              <a:srgbClr val="0000FF"/>
            </a:solidFill>
            <a:round/>
            <a:headEnd/>
            <a:tailEnd/>
          </a:ln>
          <a:effectLst/>
        </p:spPr>
        <p:txBody>
          <a:bodyPr/>
          <a:lstStyle/>
          <a:p>
            <a:endParaRPr lang="en-US"/>
          </a:p>
        </p:txBody>
      </p:sp>
      <p:sp>
        <p:nvSpPr>
          <p:cNvPr id="152619" name="Line 43"/>
          <p:cNvSpPr>
            <a:spLocks noChangeShapeType="1"/>
          </p:cNvSpPr>
          <p:nvPr/>
        </p:nvSpPr>
        <p:spPr bwMode="auto">
          <a:xfrm>
            <a:off x="5837238" y="2092325"/>
            <a:ext cx="776287" cy="0"/>
          </a:xfrm>
          <a:prstGeom prst="line">
            <a:avLst/>
          </a:prstGeom>
          <a:noFill/>
          <a:ln w="76200">
            <a:solidFill>
              <a:srgbClr val="0000FF"/>
            </a:solidFill>
            <a:round/>
            <a:headEnd/>
            <a:tailEnd/>
          </a:ln>
          <a:effectLst/>
        </p:spPr>
        <p:txBody>
          <a:bodyPr/>
          <a:lstStyle/>
          <a:p>
            <a:endParaRPr lang="en-US"/>
          </a:p>
        </p:txBody>
      </p:sp>
      <p:sp>
        <p:nvSpPr>
          <p:cNvPr id="152620" name="Line 44"/>
          <p:cNvSpPr>
            <a:spLocks noChangeShapeType="1"/>
          </p:cNvSpPr>
          <p:nvPr/>
        </p:nvSpPr>
        <p:spPr bwMode="auto">
          <a:xfrm>
            <a:off x="6661150" y="2341563"/>
            <a:ext cx="603250" cy="0"/>
          </a:xfrm>
          <a:prstGeom prst="line">
            <a:avLst/>
          </a:prstGeom>
          <a:noFill/>
          <a:ln w="76200">
            <a:solidFill>
              <a:srgbClr val="0000FF"/>
            </a:solidFill>
            <a:round/>
            <a:headEnd/>
            <a:tailEnd/>
          </a:ln>
          <a:effectLst/>
        </p:spPr>
        <p:txBody>
          <a:bodyPr/>
          <a:lstStyle/>
          <a:p>
            <a:endParaRPr lang="en-US"/>
          </a:p>
        </p:txBody>
      </p:sp>
      <p:sp>
        <p:nvSpPr>
          <p:cNvPr id="152621" name="Text Box 45"/>
          <p:cNvSpPr txBox="1">
            <a:spLocks noChangeArrowheads="1"/>
          </p:cNvSpPr>
          <p:nvPr/>
        </p:nvSpPr>
        <p:spPr bwMode="auto">
          <a:xfrm>
            <a:off x="1652588" y="1549400"/>
            <a:ext cx="1090612" cy="396875"/>
          </a:xfrm>
          <a:prstGeom prst="rect">
            <a:avLst/>
          </a:prstGeom>
          <a:noFill/>
          <a:ln w="9525">
            <a:noFill/>
            <a:miter lim="800000"/>
            <a:headEnd/>
            <a:tailEnd/>
          </a:ln>
          <a:effectLst/>
        </p:spPr>
        <p:txBody>
          <a:bodyPr wrap="none">
            <a:spAutoFit/>
          </a:bodyPr>
          <a:lstStyle/>
          <a:p>
            <a:r>
              <a:rPr lang="en-US" sz="1000"/>
              <a:t>Business Cases</a:t>
            </a:r>
          </a:p>
          <a:p>
            <a:r>
              <a:rPr lang="en-US" sz="1000"/>
              <a:t>&amp; Approvals</a:t>
            </a:r>
          </a:p>
        </p:txBody>
      </p:sp>
      <p:sp>
        <p:nvSpPr>
          <p:cNvPr id="152622" name="Text Box 46"/>
          <p:cNvSpPr txBox="1">
            <a:spLocks noChangeArrowheads="1"/>
          </p:cNvSpPr>
          <p:nvPr/>
        </p:nvSpPr>
        <p:spPr bwMode="auto">
          <a:xfrm>
            <a:off x="2971800" y="1752600"/>
            <a:ext cx="366713" cy="244475"/>
          </a:xfrm>
          <a:prstGeom prst="rect">
            <a:avLst/>
          </a:prstGeom>
          <a:noFill/>
          <a:ln w="9525">
            <a:noFill/>
            <a:miter lim="800000"/>
            <a:headEnd/>
            <a:tailEnd/>
          </a:ln>
          <a:effectLst/>
        </p:spPr>
        <p:txBody>
          <a:bodyPr wrap="none">
            <a:spAutoFit/>
          </a:bodyPr>
          <a:lstStyle/>
          <a:p>
            <a:r>
              <a:rPr lang="en-US" sz="1000"/>
              <a:t>Bid</a:t>
            </a:r>
          </a:p>
        </p:txBody>
      </p:sp>
      <p:sp>
        <p:nvSpPr>
          <p:cNvPr id="152623" name="Text Box 47"/>
          <p:cNvSpPr txBox="1">
            <a:spLocks noChangeArrowheads="1"/>
          </p:cNvSpPr>
          <p:nvPr/>
        </p:nvSpPr>
        <p:spPr bwMode="auto">
          <a:xfrm>
            <a:off x="3276600" y="1905000"/>
            <a:ext cx="1247775" cy="244475"/>
          </a:xfrm>
          <a:prstGeom prst="rect">
            <a:avLst/>
          </a:prstGeom>
          <a:noFill/>
          <a:ln w="9525">
            <a:noFill/>
            <a:miter lim="800000"/>
            <a:headEnd/>
            <a:tailEnd/>
          </a:ln>
          <a:effectLst/>
        </p:spPr>
        <p:txBody>
          <a:bodyPr>
            <a:spAutoFit/>
          </a:bodyPr>
          <a:lstStyle/>
          <a:p>
            <a:r>
              <a:rPr lang="en-US" sz="1000"/>
              <a:t>Design and Build</a:t>
            </a:r>
          </a:p>
        </p:txBody>
      </p:sp>
      <p:sp>
        <p:nvSpPr>
          <p:cNvPr id="152624" name="Text Box 48"/>
          <p:cNvSpPr txBox="1">
            <a:spLocks noChangeArrowheads="1"/>
          </p:cNvSpPr>
          <p:nvPr/>
        </p:nvSpPr>
        <p:spPr bwMode="auto">
          <a:xfrm>
            <a:off x="4589463" y="2022475"/>
            <a:ext cx="1247775" cy="244475"/>
          </a:xfrm>
          <a:prstGeom prst="rect">
            <a:avLst/>
          </a:prstGeom>
          <a:noFill/>
          <a:ln w="9525">
            <a:noFill/>
            <a:miter lim="800000"/>
            <a:headEnd/>
            <a:tailEnd/>
          </a:ln>
          <a:effectLst/>
        </p:spPr>
        <p:txBody>
          <a:bodyPr>
            <a:spAutoFit/>
          </a:bodyPr>
          <a:lstStyle/>
          <a:p>
            <a:r>
              <a:rPr lang="en-US" sz="1000"/>
              <a:t>Transition to New</a:t>
            </a:r>
          </a:p>
        </p:txBody>
      </p:sp>
      <p:sp>
        <p:nvSpPr>
          <p:cNvPr id="152625" name="Text Box 49"/>
          <p:cNvSpPr txBox="1">
            <a:spLocks noChangeArrowheads="1"/>
          </p:cNvSpPr>
          <p:nvPr/>
        </p:nvSpPr>
        <p:spPr bwMode="auto">
          <a:xfrm>
            <a:off x="6586538" y="1960563"/>
            <a:ext cx="1981200" cy="244475"/>
          </a:xfrm>
          <a:prstGeom prst="rect">
            <a:avLst/>
          </a:prstGeom>
          <a:noFill/>
          <a:ln w="9525">
            <a:noFill/>
            <a:miter lim="800000"/>
            <a:headEnd/>
            <a:tailEnd/>
          </a:ln>
          <a:effectLst/>
        </p:spPr>
        <p:txBody>
          <a:bodyPr>
            <a:spAutoFit/>
          </a:bodyPr>
          <a:lstStyle/>
          <a:p>
            <a:pPr algn="l"/>
            <a:r>
              <a:rPr lang="en-US" sz="1000"/>
              <a:t>Decommission Legacy Plant</a:t>
            </a:r>
          </a:p>
        </p:txBody>
      </p:sp>
      <p:sp>
        <p:nvSpPr>
          <p:cNvPr id="152626" name="Text Box 50"/>
          <p:cNvSpPr txBox="1">
            <a:spLocks noChangeArrowheads="1"/>
          </p:cNvSpPr>
          <p:nvPr/>
        </p:nvSpPr>
        <p:spPr bwMode="auto">
          <a:xfrm>
            <a:off x="7235825" y="2224088"/>
            <a:ext cx="623888" cy="244475"/>
          </a:xfrm>
          <a:prstGeom prst="rect">
            <a:avLst/>
          </a:prstGeom>
          <a:noFill/>
          <a:ln w="9525">
            <a:noFill/>
            <a:miter lim="800000"/>
            <a:headEnd/>
            <a:tailEnd/>
          </a:ln>
          <a:effectLst/>
        </p:spPr>
        <p:txBody>
          <a:bodyPr>
            <a:spAutoFit/>
          </a:bodyPr>
          <a:lstStyle/>
          <a:p>
            <a:pPr algn="l"/>
            <a:r>
              <a:rPr lang="en-US" sz="1000"/>
              <a:t>Finish</a:t>
            </a:r>
          </a:p>
        </p:txBody>
      </p:sp>
      <p:sp>
        <p:nvSpPr>
          <p:cNvPr id="152627" name="Line 51"/>
          <p:cNvSpPr>
            <a:spLocks noChangeShapeType="1"/>
          </p:cNvSpPr>
          <p:nvPr/>
        </p:nvSpPr>
        <p:spPr bwMode="auto">
          <a:xfrm>
            <a:off x="1827213" y="5594350"/>
            <a:ext cx="533400" cy="0"/>
          </a:xfrm>
          <a:prstGeom prst="line">
            <a:avLst/>
          </a:prstGeom>
          <a:noFill/>
          <a:ln w="25400">
            <a:solidFill>
              <a:srgbClr val="FF6600"/>
            </a:solidFill>
            <a:round/>
            <a:headEnd/>
            <a:tailEnd/>
          </a:ln>
          <a:effectLst/>
        </p:spPr>
        <p:txBody>
          <a:bodyPr/>
          <a:lstStyle/>
          <a:p>
            <a:endParaRPr lang="en-US"/>
          </a:p>
        </p:txBody>
      </p:sp>
      <p:sp>
        <p:nvSpPr>
          <p:cNvPr id="152628" name="Line 52"/>
          <p:cNvSpPr>
            <a:spLocks noChangeShapeType="1"/>
          </p:cNvSpPr>
          <p:nvPr/>
        </p:nvSpPr>
        <p:spPr bwMode="auto">
          <a:xfrm>
            <a:off x="1833563" y="5449888"/>
            <a:ext cx="533400" cy="0"/>
          </a:xfrm>
          <a:prstGeom prst="line">
            <a:avLst/>
          </a:prstGeom>
          <a:noFill/>
          <a:ln w="25400">
            <a:solidFill>
              <a:srgbClr val="0000FF"/>
            </a:solidFill>
            <a:round/>
            <a:headEnd/>
            <a:tailEnd/>
          </a:ln>
          <a:effectLst/>
        </p:spPr>
        <p:txBody>
          <a:bodyPr/>
          <a:lstStyle/>
          <a:p>
            <a:endParaRPr lang="en-US"/>
          </a:p>
        </p:txBody>
      </p:sp>
      <p:sp>
        <p:nvSpPr>
          <p:cNvPr id="152629" name="Text Box 53"/>
          <p:cNvSpPr txBox="1">
            <a:spLocks noChangeArrowheads="1"/>
          </p:cNvSpPr>
          <p:nvPr/>
        </p:nvSpPr>
        <p:spPr bwMode="auto">
          <a:xfrm>
            <a:off x="2336800" y="5483225"/>
            <a:ext cx="1976438" cy="244475"/>
          </a:xfrm>
          <a:prstGeom prst="rect">
            <a:avLst/>
          </a:prstGeom>
          <a:noFill/>
          <a:ln w="9525">
            <a:noFill/>
            <a:miter lim="800000"/>
            <a:headEnd/>
            <a:tailEnd/>
          </a:ln>
          <a:effectLst/>
        </p:spPr>
        <p:txBody>
          <a:bodyPr wrap="none">
            <a:spAutoFit/>
          </a:bodyPr>
          <a:lstStyle/>
          <a:p>
            <a:pPr algn="l"/>
            <a:r>
              <a:rPr lang="en-US" sz="1000"/>
              <a:t>FY05 FYNSP (Project Baseline)</a:t>
            </a:r>
          </a:p>
        </p:txBody>
      </p:sp>
      <p:sp>
        <p:nvSpPr>
          <p:cNvPr id="152630" name="Text Box 54"/>
          <p:cNvSpPr txBox="1">
            <a:spLocks noChangeArrowheads="1"/>
          </p:cNvSpPr>
          <p:nvPr/>
        </p:nvSpPr>
        <p:spPr bwMode="auto">
          <a:xfrm>
            <a:off x="2309813" y="5334000"/>
            <a:ext cx="1797050" cy="244475"/>
          </a:xfrm>
          <a:prstGeom prst="rect">
            <a:avLst/>
          </a:prstGeom>
          <a:noFill/>
          <a:ln w="9525">
            <a:noFill/>
            <a:miter lim="800000"/>
            <a:headEnd/>
            <a:tailEnd/>
          </a:ln>
          <a:effectLst/>
        </p:spPr>
        <p:txBody>
          <a:bodyPr wrap="none">
            <a:spAutoFit/>
          </a:bodyPr>
          <a:lstStyle/>
          <a:p>
            <a:pPr algn="l"/>
            <a:r>
              <a:rPr lang="en-US" sz="1000"/>
              <a:t> KCRIMS FY09 Budget Input</a:t>
            </a:r>
          </a:p>
        </p:txBody>
      </p:sp>
      <p:sp>
        <p:nvSpPr>
          <p:cNvPr id="152631" name="Text Box 55"/>
          <p:cNvSpPr txBox="1">
            <a:spLocks noChangeArrowheads="1"/>
          </p:cNvSpPr>
          <p:nvPr/>
        </p:nvSpPr>
        <p:spPr bwMode="auto">
          <a:xfrm>
            <a:off x="8578850" y="5867400"/>
            <a:ext cx="565150" cy="228600"/>
          </a:xfrm>
          <a:prstGeom prst="rect">
            <a:avLst/>
          </a:prstGeom>
          <a:noFill/>
          <a:ln w="9525">
            <a:noFill/>
            <a:miter lim="800000"/>
            <a:headEnd/>
            <a:tailEnd/>
          </a:ln>
          <a:effectLst/>
        </p:spPr>
        <p:txBody>
          <a:bodyPr wrap="none">
            <a:spAutoFit/>
          </a:bodyPr>
          <a:lstStyle/>
          <a:p>
            <a:pPr algn="l"/>
            <a:r>
              <a:rPr lang="en-US" sz="900"/>
              <a:t>9/20/07</a:t>
            </a:r>
          </a:p>
        </p:txBody>
      </p:sp>
      <p:sp>
        <p:nvSpPr>
          <p:cNvPr id="152632" name="Text Box 56"/>
          <p:cNvSpPr txBox="1">
            <a:spLocks noChangeArrowheads="1"/>
          </p:cNvSpPr>
          <p:nvPr/>
        </p:nvSpPr>
        <p:spPr bwMode="auto">
          <a:xfrm>
            <a:off x="1881188" y="4010025"/>
            <a:ext cx="1162050" cy="336550"/>
          </a:xfrm>
          <a:prstGeom prst="rect">
            <a:avLst/>
          </a:prstGeom>
          <a:noFill/>
          <a:ln w="9525">
            <a:noFill/>
            <a:miter lim="800000"/>
            <a:headEnd/>
            <a:tailEnd/>
          </a:ln>
          <a:effectLst/>
        </p:spPr>
        <p:txBody>
          <a:bodyPr wrap="none">
            <a:spAutoFit/>
          </a:bodyPr>
          <a:lstStyle/>
          <a:p>
            <a:r>
              <a:rPr lang="en-US" sz="800"/>
              <a:t>Facility</a:t>
            </a:r>
          </a:p>
          <a:p>
            <a:r>
              <a:rPr lang="en-US" sz="800"/>
              <a:t>Maintenance Savings</a:t>
            </a:r>
          </a:p>
        </p:txBody>
      </p:sp>
      <p:sp>
        <p:nvSpPr>
          <p:cNvPr id="152633" name="Text Box 57"/>
          <p:cNvSpPr txBox="1">
            <a:spLocks noChangeArrowheads="1"/>
          </p:cNvSpPr>
          <p:nvPr/>
        </p:nvSpPr>
        <p:spPr bwMode="auto">
          <a:xfrm>
            <a:off x="4111625" y="3143250"/>
            <a:ext cx="933450" cy="501650"/>
          </a:xfrm>
          <a:prstGeom prst="rect">
            <a:avLst/>
          </a:prstGeom>
          <a:noFill/>
          <a:ln w="9525">
            <a:noFill/>
            <a:miter lim="800000"/>
            <a:headEnd/>
            <a:tailEnd/>
          </a:ln>
          <a:effectLst/>
        </p:spPr>
        <p:txBody>
          <a:bodyPr wrap="none">
            <a:spAutoFit/>
          </a:bodyPr>
          <a:lstStyle/>
          <a:p>
            <a:r>
              <a:rPr lang="en-US" sz="900"/>
              <a:t>Build Ahead</a:t>
            </a:r>
          </a:p>
          <a:p>
            <a:r>
              <a:rPr lang="en-US" sz="900"/>
              <a:t>Relocation</a:t>
            </a:r>
          </a:p>
          <a:p>
            <a:r>
              <a:rPr lang="en-US" sz="900"/>
              <a:t>Re-Qual Costs</a:t>
            </a:r>
          </a:p>
        </p:txBody>
      </p:sp>
      <p:sp>
        <p:nvSpPr>
          <p:cNvPr id="152634" name="Text Box 58"/>
          <p:cNvSpPr txBox="1">
            <a:spLocks noChangeArrowheads="1"/>
          </p:cNvSpPr>
          <p:nvPr/>
        </p:nvSpPr>
        <p:spPr bwMode="auto">
          <a:xfrm>
            <a:off x="6022975" y="3763963"/>
            <a:ext cx="1279525" cy="244475"/>
          </a:xfrm>
          <a:prstGeom prst="rect">
            <a:avLst/>
          </a:prstGeom>
          <a:noFill/>
          <a:ln w="9525">
            <a:noFill/>
            <a:miter lim="800000"/>
            <a:headEnd/>
            <a:tailEnd/>
          </a:ln>
          <a:effectLst/>
        </p:spPr>
        <p:txBody>
          <a:bodyPr wrap="none">
            <a:spAutoFit/>
          </a:bodyPr>
          <a:lstStyle/>
          <a:p>
            <a:r>
              <a:rPr lang="en-US" sz="1000"/>
              <a:t>Long Term Savings</a:t>
            </a:r>
          </a:p>
        </p:txBody>
      </p:sp>
      <p:sp>
        <p:nvSpPr>
          <p:cNvPr id="152635" name="Line 59"/>
          <p:cNvSpPr>
            <a:spLocks noChangeShapeType="1"/>
          </p:cNvSpPr>
          <p:nvPr/>
        </p:nvSpPr>
        <p:spPr bwMode="auto">
          <a:xfrm flipV="1">
            <a:off x="2328863" y="4467225"/>
            <a:ext cx="198437" cy="300038"/>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0" y="0"/>
            <a:ext cx="1981200" cy="1524000"/>
          </a:xfrm>
          <a:prstGeom prst="rect">
            <a:avLst/>
          </a:prstGeom>
          <a:solidFill>
            <a:schemeClr val="bg1"/>
          </a:solidFill>
          <a:ln w="9525">
            <a:noFill/>
            <a:miter lim="800000"/>
            <a:headEnd/>
            <a:tailEnd/>
          </a:ln>
          <a:effectLst/>
        </p:spPr>
        <p:txBody>
          <a:bodyPr wrap="none" anchor="ctr"/>
          <a:lstStyle/>
          <a:p>
            <a:endParaRPr lang="en-US"/>
          </a:p>
        </p:txBody>
      </p:sp>
      <p:pic>
        <p:nvPicPr>
          <p:cNvPr id="153604" name="Picture 4"/>
          <p:cNvPicPr>
            <a:picLocks noChangeAspect="1" noChangeArrowheads="1"/>
          </p:cNvPicPr>
          <p:nvPr/>
        </p:nvPicPr>
        <p:blipFill>
          <a:blip r:embed="rId2"/>
          <a:srcRect/>
          <a:stretch>
            <a:fillRect/>
          </a:stretch>
        </p:blipFill>
        <p:spPr bwMode="auto">
          <a:xfrm>
            <a:off x="762000" y="1219200"/>
            <a:ext cx="7467600" cy="4816475"/>
          </a:xfrm>
          <a:prstGeom prst="rect">
            <a:avLst/>
          </a:prstGeom>
          <a:noFill/>
          <a:ln w="9525">
            <a:noFill/>
            <a:miter lim="800000"/>
            <a:headEnd/>
            <a:tailEnd/>
          </a:ln>
          <a:effectLst/>
        </p:spPr>
      </p:pic>
      <p:sp>
        <p:nvSpPr>
          <p:cNvPr id="153605" name="Rectangle 5"/>
          <p:cNvSpPr>
            <a:spLocks noChangeArrowheads="1"/>
          </p:cNvSpPr>
          <p:nvPr/>
        </p:nvSpPr>
        <p:spPr bwMode="auto">
          <a:xfrm>
            <a:off x="1219200" y="457200"/>
            <a:ext cx="6477000" cy="457200"/>
          </a:xfrm>
          <a:prstGeom prst="rect">
            <a:avLst/>
          </a:prstGeom>
          <a:noFill/>
          <a:ln w="9525">
            <a:noFill/>
            <a:miter lim="800000"/>
            <a:headEnd/>
            <a:tailEnd/>
          </a:ln>
          <a:effectLst/>
        </p:spPr>
        <p:txBody>
          <a:bodyPr>
            <a:spAutoFit/>
          </a:bodyPr>
          <a:lstStyle/>
          <a:p>
            <a:pPr eaLnBrk="0" hangingPunct="0"/>
            <a:r>
              <a:rPr lang="en-US" sz="2400" b="1">
                <a:solidFill>
                  <a:srgbClr val="FF0000"/>
                </a:solidFill>
              </a:rPr>
              <a:t>New KCP – Conceptual Artist Rendering</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10156</TotalTime>
  <Words>1383</Words>
  <Application>Microsoft Office PowerPoint</Application>
  <PresentationFormat>On-screen Show (4:3)</PresentationFormat>
  <Paragraphs>227</Paragraphs>
  <Slides>20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9" baseType="lpstr">
      <vt:lpstr>Arial</vt:lpstr>
      <vt:lpstr>Times New Roman</vt:lpstr>
      <vt:lpstr>Wingdings</vt:lpstr>
      <vt:lpstr>ＭＳ Ｐゴシック</vt:lpstr>
      <vt:lpstr>Century Gothic</vt:lpstr>
      <vt:lpstr>Tahoma</vt:lpstr>
      <vt:lpstr>Default Design</vt:lpstr>
      <vt:lpstr>Microsoft Office Excel Chart</vt:lpstr>
      <vt:lpstr>Microsoft Photo Editor 3.0 Photo</vt:lpstr>
      <vt:lpstr>Kansas City Plant Transformation  and  Inventory Reduction</vt:lpstr>
      <vt:lpstr>Slide 2</vt:lpstr>
      <vt:lpstr>Slide 3</vt:lpstr>
      <vt:lpstr>Slide 4</vt:lpstr>
      <vt:lpstr>Slide 5</vt:lpstr>
      <vt:lpstr>Slide 6</vt:lpstr>
      <vt:lpstr>KCRIMS New Plant Preferred Site</vt:lpstr>
      <vt:lpstr>Slide 8</vt:lpstr>
      <vt:lpstr>Slide 9</vt:lpstr>
      <vt:lpstr>Slide 10</vt:lpstr>
      <vt:lpstr>Slide 11</vt:lpstr>
      <vt:lpstr>Slide 12</vt:lpstr>
      <vt:lpstr>Slide 13</vt:lpstr>
      <vt:lpstr>KCP Inventory Reduction</vt:lpstr>
      <vt:lpstr>KCP Inventory Reduction</vt:lpstr>
      <vt:lpstr>KCP Inventory Reduction</vt:lpstr>
      <vt:lpstr>KCP Inventory Reduction</vt:lpstr>
      <vt:lpstr>Slide 18</vt:lpstr>
      <vt:lpstr>Slide 19</vt:lpstr>
      <vt:lpstr>Slide 20</vt:lpstr>
    </vt:vector>
  </TitlesOfParts>
  <Company>Honeywell FM&amp;T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u54462</dc:creator>
  <cp:lastModifiedBy>Bill Brisiel</cp:lastModifiedBy>
  <cp:revision>149</cp:revision>
  <dcterms:created xsi:type="dcterms:W3CDTF">2006-04-25T13:06:50Z</dcterms:created>
  <dcterms:modified xsi:type="dcterms:W3CDTF">2008-05-22T12:58:56Z</dcterms:modified>
</cp:coreProperties>
</file>